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3" r:id="rId4"/>
    <p:sldId id="277" r:id="rId5"/>
    <p:sldId id="274" r:id="rId6"/>
    <p:sldId id="283" r:id="rId7"/>
    <p:sldId id="284" r:id="rId8"/>
    <p:sldId id="275" r:id="rId9"/>
    <p:sldId id="278" r:id="rId10"/>
    <p:sldId id="271" r:id="rId11"/>
    <p:sldId id="276" r:id="rId12"/>
    <p:sldId id="279" r:id="rId13"/>
    <p:sldId id="280" r:id="rId14"/>
    <p:sldId id="285" r:id="rId15"/>
    <p:sldId id="281" r:id="rId16"/>
    <p:sldId id="282" r:id="rId17"/>
    <p:sldId id="272" r:id="rId18"/>
    <p:sldId id="268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347" autoAdjust="0"/>
  </p:normalViewPr>
  <p:slideViewPr>
    <p:cSldViewPr snapToGrid="0">
      <p:cViewPr varScale="1">
        <p:scale>
          <a:sx n="92" d="100"/>
          <a:sy n="92" d="100"/>
        </p:scale>
        <p:origin x="7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F643A-7B3C-4812-B094-730E77CD6481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</dgm:pt>
    <dgm:pt modelId="{C5D48A6F-C77C-42E9-A5D6-ED82EB0CD3DC}" type="pres">
      <dgm:prSet presAssocID="{6E9F643A-7B3C-4812-B094-730E77CD6481}" presName="Name0" presStyleCnt="0">
        <dgm:presLayoutVars>
          <dgm:dir/>
          <dgm:animLvl val="lvl"/>
          <dgm:resizeHandles val="exact"/>
        </dgm:presLayoutVars>
      </dgm:prSet>
      <dgm:spPr/>
    </dgm:pt>
    <dgm:pt modelId="{1675258E-521F-4FCB-91BB-F72B1A4AE89E}" type="pres">
      <dgm:prSet presAssocID="{6E9F643A-7B3C-4812-B094-730E77CD6481}" presName="tSp" presStyleCnt="0"/>
      <dgm:spPr/>
    </dgm:pt>
    <dgm:pt modelId="{6A02F3C7-6149-49BA-A460-8525D672741E}" type="pres">
      <dgm:prSet presAssocID="{6E9F643A-7B3C-4812-B094-730E77CD6481}" presName="bSp" presStyleCnt="0"/>
      <dgm:spPr/>
    </dgm:pt>
    <dgm:pt modelId="{F7FF2D1D-C6FD-44BA-82B9-6B2A158F7879}" type="pres">
      <dgm:prSet presAssocID="{6E9F643A-7B3C-4812-B094-730E77CD6481}" presName="process" presStyleCnt="0"/>
      <dgm:spPr/>
    </dgm:pt>
  </dgm:ptLst>
  <dgm:cxnLst>
    <dgm:cxn modelId="{D3D7622E-372F-440C-893E-0424C84FAE33}" type="presOf" srcId="{6E9F643A-7B3C-4812-B094-730E77CD6481}" destId="{C5D48A6F-C77C-42E9-A5D6-ED82EB0CD3DC}" srcOrd="0" destOrd="0" presId="urn:microsoft.com/office/officeart/2005/8/layout/hProcess4"/>
    <dgm:cxn modelId="{2C090316-C102-43C9-A171-8AFA3BCB6515}" type="presParOf" srcId="{C5D48A6F-C77C-42E9-A5D6-ED82EB0CD3DC}" destId="{1675258E-521F-4FCB-91BB-F72B1A4AE89E}" srcOrd="0" destOrd="0" presId="urn:microsoft.com/office/officeart/2005/8/layout/hProcess4"/>
    <dgm:cxn modelId="{5749B9E8-871B-4687-9A29-457E34AF16D9}" type="presParOf" srcId="{C5D48A6F-C77C-42E9-A5D6-ED82EB0CD3DC}" destId="{6A02F3C7-6149-49BA-A460-8525D672741E}" srcOrd="1" destOrd="0" presId="urn:microsoft.com/office/officeart/2005/8/layout/hProcess4"/>
    <dgm:cxn modelId="{C308EB75-10A8-4CA8-AE57-36547A0FAD66}" type="presParOf" srcId="{C5D48A6F-C77C-42E9-A5D6-ED82EB0CD3DC}" destId="{F7FF2D1D-C6FD-44BA-82B9-6B2A158F7879}" srcOrd="2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1F287-3EAB-4E4D-A10C-D1E5D14F7108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95A21-BA96-415E-A372-4341CC8E44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353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大家好，我们小组今天的汇报主题是</a:t>
            </a:r>
            <a:r>
              <a:rPr lang="zh-CN" altLang="en-US" b="1" dirty="0"/>
              <a:t>微服务系统的测试与异常检测研究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我们选择的论文是 多变量时间系列中基于图神经网络的异常检测 ，这篇论文的背景是 通常情况下，</a:t>
            </a:r>
            <a:r>
              <a:rPr lang="zh-CN" altLang="en-US" sz="1200" dirty="0"/>
              <a:t>实际系统涉及往往大量互连的传感器，其提出了一个 基于图偏差网络的方法 来学习各个传感器之间的关系图，并检测这些模式的偏差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5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随后我们复现了</a:t>
            </a:r>
            <a:r>
              <a:rPr lang="en-US" altLang="zh-CN" b="1" dirty="0"/>
              <a:t>GDN</a:t>
            </a:r>
            <a:r>
              <a:rPr lang="zh-CN" altLang="en-US" b="1" dirty="0"/>
              <a:t>（</a:t>
            </a:r>
            <a:r>
              <a:rPr lang="en-US" altLang="zh-CN" b="1" dirty="0"/>
              <a:t>Graph Deviation Network</a:t>
            </a:r>
            <a:r>
              <a:rPr lang="zh-CN" altLang="en-US" b="1" dirty="0"/>
              <a:t>）这一</a:t>
            </a:r>
            <a:r>
              <a:rPr lang="zh-CN" altLang="en-US" dirty="0"/>
              <a:t>用于多变量时间序列的异常检测。</a:t>
            </a:r>
            <a:r>
              <a:rPr lang="zh-CN" altLang="en-US" b="1" dirty="0"/>
              <a:t>算法</a:t>
            </a:r>
            <a:r>
              <a:rPr lang="zh-CN" altLang="en-US" dirty="0"/>
              <a:t>，它包括图结构学习和图注意力机制。</a:t>
            </a:r>
            <a:endParaRPr lang="en-US" altLang="zh-CN" dirty="0"/>
          </a:p>
          <a:p>
            <a:r>
              <a:rPr lang="zh-CN" altLang="en-US" dirty="0"/>
              <a:t>该方法由四个核心模块组成。首先，通过</a:t>
            </a:r>
            <a:r>
              <a:rPr lang="zh-CN" altLang="en-US" b="1" dirty="0"/>
              <a:t>传感器嵌入</a:t>
            </a:r>
            <a:r>
              <a:rPr lang="zh-CN" altLang="en-US" dirty="0"/>
              <a:t>模块 为每个传感器学习一个表示其行为特征的嵌入向量。接着，利用</a:t>
            </a:r>
            <a:r>
              <a:rPr lang="zh-CN" altLang="en-US" b="1" dirty="0"/>
              <a:t>图结构学习</a:t>
            </a:r>
            <a:r>
              <a:rPr lang="zh-CN" altLang="en-US" dirty="0"/>
              <a:t>模块 基于这些嵌入构建出传感器之间的依赖图，捕捉它们之间的动态关系。第三，使用</a:t>
            </a:r>
            <a:r>
              <a:rPr lang="zh-CN" altLang="en-US" b="1" dirty="0"/>
              <a:t>基于图注意力的预测</a:t>
            </a:r>
            <a:r>
              <a:rPr lang="zh-CN" altLang="en-US" dirty="0"/>
              <a:t>模块 利用图注意力机制，根据每个节点及其邻居的历史信息预测其未来状态。最后通过</a:t>
            </a:r>
            <a:r>
              <a:rPr lang="zh-CN" altLang="en-US" b="1" dirty="0"/>
              <a:t>图偏差评分</a:t>
            </a:r>
            <a:r>
              <a:rPr lang="zh-CN" altLang="en-US" dirty="0"/>
              <a:t>模块通过对比预测值与真实观测值，计算偏差来识别异常。整体流程实现了从原始传感器数据到异常检测的端到端建模，兼具结构自学习和时序建模能力。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3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模型训练</a:t>
            </a:r>
            <a:r>
              <a:rPr lang="en-US" altLang="zh-CN" dirty="0"/>
              <a:t>30</a:t>
            </a:r>
            <a:r>
              <a:rPr lang="zh-CN" altLang="en-US" dirty="0"/>
              <a:t>轮后，损失稳定收敛，最终在异常检测中的</a:t>
            </a:r>
            <a:r>
              <a:rPr lang="en-US" altLang="zh-CN" dirty="0"/>
              <a:t>F1</a:t>
            </a:r>
            <a:r>
              <a:rPr lang="zh-CN" altLang="en-US" dirty="0"/>
              <a:t>值达到</a:t>
            </a:r>
            <a:r>
              <a:rPr lang="en-US" altLang="zh-CN" b="1" dirty="0"/>
              <a:t>0.9286</a:t>
            </a:r>
            <a:r>
              <a:rPr lang="zh-CN" altLang="en-US" dirty="0"/>
              <a:t>，精度与召回率均表现优秀，说明模型在识别系统异常方面非常有效。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242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18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本项目基于“</a:t>
            </a:r>
            <a:r>
              <a:rPr lang="en-US" altLang="zh-CN" dirty="0"/>
              <a:t>Online-Boutique”</a:t>
            </a:r>
            <a:r>
              <a:rPr lang="zh-CN" altLang="en-US" dirty="0"/>
              <a:t>微服务系统，综合应用了</a:t>
            </a:r>
            <a:r>
              <a:rPr lang="en-US" altLang="zh-CN" dirty="0"/>
              <a:t>Selenium</a:t>
            </a:r>
            <a:r>
              <a:rPr lang="zh-CN" altLang="en-US" dirty="0"/>
              <a:t>、</a:t>
            </a:r>
            <a:r>
              <a:rPr lang="en-US" altLang="zh-CN" dirty="0"/>
              <a:t>JMeter</a:t>
            </a:r>
            <a:r>
              <a:rPr lang="zh-CN" altLang="en-US" dirty="0"/>
              <a:t>、</a:t>
            </a:r>
            <a:r>
              <a:rPr lang="en-US" altLang="zh-CN" dirty="0"/>
              <a:t>Prometheus</a:t>
            </a:r>
            <a:r>
              <a:rPr lang="zh-CN" altLang="en-US" dirty="0"/>
              <a:t>、</a:t>
            </a:r>
            <a:r>
              <a:rPr lang="en-US" altLang="zh-CN" dirty="0"/>
              <a:t>Grafana</a:t>
            </a:r>
            <a:r>
              <a:rPr lang="zh-CN" altLang="en-US" dirty="0"/>
              <a:t>以及</a:t>
            </a:r>
            <a:r>
              <a:rPr lang="en-US" altLang="zh-CN" dirty="0" err="1"/>
              <a:t>ChaosMesh</a:t>
            </a:r>
            <a:r>
              <a:rPr lang="zh-CN" altLang="en-US" dirty="0"/>
              <a:t>等工具，完成了从部署、测试到异常检测的完整流程。下面我将分阶段为大家进行介绍。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73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（先打开视频）</a:t>
            </a:r>
            <a:br>
              <a:rPr lang="en-US" altLang="zh-CN" dirty="0"/>
            </a:br>
            <a:r>
              <a:rPr lang="zh-CN" altLang="en-US" dirty="0"/>
              <a:t>我们选择的微服务系统是</a:t>
            </a:r>
            <a:r>
              <a:rPr lang="en-US" altLang="zh-CN" b="1" dirty="0"/>
              <a:t>Online-Boutique</a:t>
            </a:r>
            <a:r>
              <a:rPr lang="zh-CN" altLang="en-US" dirty="0"/>
              <a:t>，它是一个电子商务应用，用户可以浏览商品、下单购买。它原生支持</a:t>
            </a:r>
            <a:r>
              <a:rPr lang="en-US" altLang="zh-CN" dirty="0"/>
              <a:t>Kubernetes</a:t>
            </a:r>
            <a:r>
              <a:rPr lang="zh-CN" altLang="en-US" dirty="0"/>
              <a:t>环境，适合我们进行实验部署。</a:t>
            </a:r>
          </a:p>
          <a:p>
            <a:r>
              <a:rPr lang="zh-CN" altLang="en-US" dirty="0"/>
              <a:t>在部署过程中，我们参考了仓库提供的文档，但也遇到了一些挑战。不同微服务模块的命名方式略有差异，导致部署命令需要做相应调整。</a:t>
            </a:r>
            <a:endParaRPr lang="en-US" altLang="zh-CN" dirty="0"/>
          </a:p>
          <a:p>
            <a:r>
              <a:rPr lang="zh-CN" altLang="en-US" dirty="0"/>
              <a:t>此外，为了避免环境干扰，我们建议在新的</a:t>
            </a:r>
            <a:r>
              <a:rPr lang="en-US" altLang="zh-CN" dirty="0" err="1"/>
              <a:t>minikube</a:t>
            </a:r>
            <a:r>
              <a:rPr lang="zh-CN" altLang="en-US" dirty="0"/>
              <a:t>集群中进行部署实验。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52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在测试阶段，我们使用了两种工具：</a:t>
            </a:r>
          </a:p>
          <a:p>
            <a:r>
              <a:rPr lang="en-US" altLang="zh-CN" b="1" dirty="0"/>
              <a:t>1. Selenium</a:t>
            </a:r>
            <a:r>
              <a:rPr lang="zh-CN" altLang="en-US" dirty="0"/>
              <a:t>：设计了六种典型用户操作场景，例如添加购物车、切换价格单位、浏览推荐商品等，并在</a:t>
            </a:r>
            <a:r>
              <a:rPr lang="en-US" altLang="zh-CN" dirty="0"/>
              <a:t>Chrome</a:t>
            </a:r>
            <a:r>
              <a:rPr lang="zh-CN" altLang="en-US" dirty="0"/>
              <a:t>、</a:t>
            </a:r>
            <a:r>
              <a:rPr lang="en-US" altLang="zh-CN" dirty="0"/>
              <a:t>Firefox</a:t>
            </a:r>
            <a:r>
              <a:rPr lang="zh-CN" altLang="en-US" dirty="0"/>
              <a:t>和</a:t>
            </a:r>
            <a:r>
              <a:rPr lang="en-US" altLang="zh-CN" dirty="0"/>
              <a:t>Edge</a:t>
            </a:r>
            <a:r>
              <a:rPr lang="zh-CN" altLang="en-US" dirty="0"/>
              <a:t>三种浏览器中进行了自动化测试。我们关注的核心指标包括首页加载时间、交互响应时间及总执行时间。</a:t>
            </a:r>
          </a:p>
          <a:p>
            <a:r>
              <a:rPr lang="en-US" altLang="zh-CN" b="1" dirty="0"/>
              <a:t>2. JMeter</a:t>
            </a:r>
            <a:r>
              <a:rPr lang="zh-CN" altLang="en-US" dirty="0"/>
              <a:t>：用于压力测试，我们模拟了两种负载场景：</a:t>
            </a:r>
          </a:p>
          <a:p>
            <a:r>
              <a:rPr lang="zh-CN" altLang="en-US" dirty="0"/>
              <a:t>一秒内并发</a:t>
            </a:r>
            <a:r>
              <a:rPr lang="en-US" altLang="zh-CN" dirty="0"/>
              <a:t>20</a:t>
            </a:r>
            <a:r>
              <a:rPr lang="zh-CN" altLang="en-US" dirty="0"/>
              <a:t>个用户访问；</a:t>
            </a:r>
          </a:p>
          <a:p>
            <a:r>
              <a:rPr lang="zh-CN" altLang="en-US" dirty="0"/>
              <a:t>用户逐秒递增，最多达到</a:t>
            </a:r>
            <a:r>
              <a:rPr lang="en-US" altLang="zh-CN" dirty="0"/>
              <a:t>20</a:t>
            </a:r>
            <a:r>
              <a:rPr lang="zh-CN" altLang="en-US" dirty="0"/>
              <a:t>个并发，持续</a:t>
            </a:r>
            <a:r>
              <a:rPr lang="en-US" altLang="zh-CN" dirty="0"/>
              <a:t>120</a:t>
            </a:r>
            <a:r>
              <a:rPr lang="zh-CN" altLang="en-US" dirty="0"/>
              <a:t>秒。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7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测试结果显示：</a:t>
            </a:r>
            <a:r>
              <a:rPr lang="en-US" altLang="zh-CN" dirty="0"/>
              <a:t>Chrome</a:t>
            </a:r>
            <a:r>
              <a:rPr lang="zh-CN" altLang="en-US" dirty="0"/>
              <a:t>下表现最优，</a:t>
            </a:r>
            <a:r>
              <a:rPr lang="en-US" altLang="zh-CN" dirty="0"/>
              <a:t>Firefox</a:t>
            </a:r>
            <a:r>
              <a:rPr lang="zh-CN" altLang="en-US" dirty="0"/>
              <a:t>略差，整体系统在高并发和逐步递增场景下都表现稳定，符合预期。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55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我们通过</a:t>
            </a:r>
            <a:r>
              <a:rPr lang="en-US" altLang="zh-CN" b="1" dirty="0"/>
              <a:t>Prometheus</a:t>
            </a:r>
            <a:r>
              <a:rPr lang="zh-CN" altLang="en-US" b="1" dirty="0"/>
              <a:t>和</a:t>
            </a:r>
            <a:r>
              <a:rPr lang="en-US" altLang="zh-CN" b="1" dirty="0"/>
              <a:t>Grafana</a:t>
            </a:r>
            <a:r>
              <a:rPr lang="zh-CN" altLang="en-US" dirty="0"/>
              <a:t>完成对系统的实时监控。这一部分需要我们自行编写监控相关的</a:t>
            </a:r>
            <a:r>
              <a:rPr lang="en-US" altLang="zh-CN" dirty="0"/>
              <a:t>Kubernetes</a:t>
            </a:r>
            <a:r>
              <a:rPr lang="zh-CN" altLang="en-US" dirty="0"/>
              <a:t>资源配置文件，部署完成后能直观地查看系统各项指标变化。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66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接着使用</a:t>
            </a:r>
            <a:r>
              <a:rPr lang="en-US" altLang="zh-CN" b="1" dirty="0" err="1"/>
              <a:t>ChaosMesh</a:t>
            </a:r>
            <a:r>
              <a:rPr lang="zh-CN" altLang="en-US" dirty="0"/>
              <a:t>注入了多个故障场景，包括</a:t>
            </a:r>
            <a:r>
              <a:rPr lang="en-US" altLang="zh-CN" dirty="0"/>
              <a:t>Pod</a:t>
            </a:r>
            <a:r>
              <a:rPr lang="zh-CN" altLang="en-US" dirty="0"/>
              <a:t>强制终止、</a:t>
            </a:r>
            <a:r>
              <a:rPr lang="en-US" altLang="zh-CN" dirty="0"/>
              <a:t>CPU</a:t>
            </a:r>
            <a:r>
              <a:rPr lang="zh-CN" altLang="en-US" dirty="0"/>
              <a:t>高负载、功能断联和网络延迟等，来模拟系统在异常情况下的表现，为后续异常检测打下数据基础。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07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在模拟用户操作方面，我们组合了上述六个场景的</a:t>
            </a:r>
            <a:r>
              <a:rPr lang="en-US" altLang="zh-CN" dirty="0"/>
              <a:t>python</a:t>
            </a:r>
            <a:r>
              <a:rPr lang="zh-CN" altLang="en-US" dirty="0"/>
              <a:t>脚本来模拟真实负载，并采集了</a:t>
            </a:r>
            <a:r>
              <a:rPr lang="en-US" altLang="zh-CN" dirty="0"/>
              <a:t>24</a:t>
            </a:r>
            <a:r>
              <a:rPr lang="zh-CN" altLang="en-US" dirty="0"/>
              <a:t>小时的数据，其中</a:t>
            </a:r>
            <a:r>
              <a:rPr lang="en-US" altLang="zh-CN" dirty="0"/>
              <a:t>2</a:t>
            </a:r>
            <a:r>
              <a:rPr lang="zh-CN" altLang="en-US" dirty="0"/>
              <a:t>小时为故障时段。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210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数据处理上，我们将指标间隔设为</a:t>
            </a:r>
            <a:r>
              <a:rPr lang="en-US" altLang="zh-CN" dirty="0"/>
              <a:t>5</a:t>
            </a:r>
            <a:r>
              <a:rPr lang="zh-CN" altLang="en-US" dirty="0"/>
              <a:t>分钟，对缺失值做了填补，以及对整体做归一化处理。</a:t>
            </a:r>
            <a:endParaRPr lang="en-US" altLang="zh-CN" dirty="0"/>
          </a:p>
          <a:p>
            <a:r>
              <a:rPr lang="zh-CN" altLang="en-US" dirty="0"/>
              <a:t>数据被分为：</a:t>
            </a:r>
          </a:p>
          <a:p>
            <a:r>
              <a:rPr lang="zh-CN" altLang="en-US" dirty="0"/>
              <a:t>前</a:t>
            </a:r>
            <a:r>
              <a:rPr lang="en-US" altLang="zh-CN" dirty="0"/>
              <a:t>20</a:t>
            </a:r>
            <a:r>
              <a:rPr lang="zh-CN" altLang="en-US" dirty="0"/>
              <a:t>小时为未标注训练集；</a:t>
            </a:r>
          </a:p>
          <a:p>
            <a:r>
              <a:rPr lang="zh-CN" altLang="en-US" dirty="0"/>
              <a:t>后</a:t>
            </a:r>
            <a:r>
              <a:rPr lang="en-US" altLang="zh-CN" dirty="0"/>
              <a:t>4</a:t>
            </a:r>
            <a:r>
              <a:rPr lang="zh-CN" altLang="en-US" dirty="0"/>
              <a:t>小时为含标签的测试集，用于模型验证。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95A21-BA96-415E-A372-4341CC8E44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10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JoinFyc/Online-Boutique" TargetMode="Externa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github.com/JoinFyc/Online-Boutiq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24BFEC8-C44D-449B-B4CD-D51136A0F663}"/>
              </a:ext>
            </a:extLst>
          </p:cNvPr>
          <p:cNvSpPr/>
          <p:nvPr/>
        </p:nvSpPr>
        <p:spPr>
          <a:xfrm>
            <a:off x="0" y="1"/>
            <a:ext cx="11789923" cy="6186594"/>
          </a:xfrm>
          <a:custGeom>
            <a:avLst/>
            <a:gdLst>
              <a:gd name="connsiteX0" fmla="*/ 0 w 10697574"/>
              <a:gd name="connsiteY0" fmla="*/ 0 h 5613400"/>
              <a:gd name="connsiteX1" fmla="*/ 10697574 w 10697574"/>
              <a:gd name="connsiteY1" fmla="*/ 0 h 5613400"/>
              <a:gd name="connsiteX2" fmla="*/ 10666756 w 10697574"/>
              <a:gd name="connsiteY2" fmla="*/ 198034 h 5613400"/>
              <a:gd name="connsiteX3" fmla="*/ 2933438 w 10697574"/>
              <a:gd name="connsiteY3" fmla="*/ 5613400 h 5613400"/>
              <a:gd name="connsiteX4" fmla="*/ 243469 w 10697574"/>
              <a:gd name="connsiteY4" fmla="*/ 5225764 h 5613400"/>
              <a:gd name="connsiteX5" fmla="*/ 0 w 10697574"/>
              <a:gd name="connsiteY5" fmla="*/ 5147378 h 5613400"/>
              <a:gd name="connsiteX6" fmla="*/ 0 w 10697574"/>
              <a:gd name="connsiteY6" fmla="*/ 0 h 56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97574" h="5613400">
                <a:moveTo>
                  <a:pt x="0" y="0"/>
                </a:moveTo>
                <a:lnTo>
                  <a:pt x="10697574" y="0"/>
                </a:lnTo>
                <a:lnTo>
                  <a:pt x="10666756" y="198034"/>
                </a:lnTo>
                <a:cubicBezTo>
                  <a:pt x="10092957" y="3264425"/>
                  <a:pt x="6849144" y="5613400"/>
                  <a:pt x="2933438" y="5613400"/>
                </a:cubicBezTo>
                <a:cubicBezTo>
                  <a:pt x="1988268" y="5613400"/>
                  <a:pt x="1082244" y="5476540"/>
                  <a:pt x="243469" y="5225764"/>
                </a:cubicBezTo>
                <a:lnTo>
                  <a:pt x="0" y="514737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EB5D284-D92B-4420-907E-83797CEC677B}"/>
              </a:ext>
            </a:extLst>
          </p:cNvPr>
          <p:cNvSpPr/>
          <p:nvPr/>
        </p:nvSpPr>
        <p:spPr>
          <a:xfrm>
            <a:off x="0" y="0"/>
            <a:ext cx="10697574" cy="5613400"/>
          </a:xfrm>
          <a:custGeom>
            <a:avLst/>
            <a:gdLst>
              <a:gd name="connsiteX0" fmla="*/ 0 w 10697574"/>
              <a:gd name="connsiteY0" fmla="*/ 0 h 5613400"/>
              <a:gd name="connsiteX1" fmla="*/ 10697574 w 10697574"/>
              <a:gd name="connsiteY1" fmla="*/ 0 h 5613400"/>
              <a:gd name="connsiteX2" fmla="*/ 10666756 w 10697574"/>
              <a:gd name="connsiteY2" fmla="*/ 198034 h 5613400"/>
              <a:gd name="connsiteX3" fmla="*/ 2933438 w 10697574"/>
              <a:gd name="connsiteY3" fmla="*/ 5613400 h 5613400"/>
              <a:gd name="connsiteX4" fmla="*/ 243469 w 10697574"/>
              <a:gd name="connsiteY4" fmla="*/ 5225764 h 5613400"/>
              <a:gd name="connsiteX5" fmla="*/ 0 w 10697574"/>
              <a:gd name="connsiteY5" fmla="*/ 5147378 h 5613400"/>
              <a:gd name="connsiteX6" fmla="*/ 0 w 10697574"/>
              <a:gd name="connsiteY6" fmla="*/ 0 h 56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97574" h="5613400">
                <a:moveTo>
                  <a:pt x="0" y="0"/>
                </a:moveTo>
                <a:lnTo>
                  <a:pt x="10697574" y="0"/>
                </a:lnTo>
                <a:lnTo>
                  <a:pt x="10666756" y="198034"/>
                </a:lnTo>
                <a:cubicBezTo>
                  <a:pt x="10092957" y="3264425"/>
                  <a:pt x="6849144" y="5613400"/>
                  <a:pt x="2933438" y="5613400"/>
                </a:cubicBezTo>
                <a:cubicBezTo>
                  <a:pt x="1988268" y="5613400"/>
                  <a:pt x="1082244" y="5476540"/>
                  <a:pt x="243469" y="5225764"/>
                </a:cubicBezTo>
                <a:lnTo>
                  <a:pt x="0" y="514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C72706DA-E3C8-4975-AEC5-71E6032BA6BB}"/>
              </a:ext>
            </a:extLst>
          </p:cNvPr>
          <p:cNvSpPr/>
          <p:nvPr/>
        </p:nvSpPr>
        <p:spPr>
          <a:xfrm>
            <a:off x="0" y="0"/>
            <a:ext cx="10697574" cy="5613400"/>
          </a:xfrm>
          <a:custGeom>
            <a:avLst/>
            <a:gdLst>
              <a:gd name="connsiteX0" fmla="*/ 0 w 10697574"/>
              <a:gd name="connsiteY0" fmla="*/ 0 h 5613400"/>
              <a:gd name="connsiteX1" fmla="*/ 10697574 w 10697574"/>
              <a:gd name="connsiteY1" fmla="*/ 0 h 5613400"/>
              <a:gd name="connsiteX2" fmla="*/ 10666756 w 10697574"/>
              <a:gd name="connsiteY2" fmla="*/ 198034 h 5613400"/>
              <a:gd name="connsiteX3" fmla="*/ 2933438 w 10697574"/>
              <a:gd name="connsiteY3" fmla="*/ 5613400 h 5613400"/>
              <a:gd name="connsiteX4" fmla="*/ 243469 w 10697574"/>
              <a:gd name="connsiteY4" fmla="*/ 5225764 h 5613400"/>
              <a:gd name="connsiteX5" fmla="*/ 0 w 10697574"/>
              <a:gd name="connsiteY5" fmla="*/ 5147378 h 5613400"/>
              <a:gd name="connsiteX6" fmla="*/ 0 w 10697574"/>
              <a:gd name="connsiteY6" fmla="*/ 0 h 56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97574" h="5613400">
                <a:moveTo>
                  <a:pt x="0" y="0"/>
                </a:moveTo>
                <a:lnTo>
                  <a:pt x="10697574" y="0"/>
                </a:lnTo>
                <a:lnTo>
                  <a:pt x="10666756" y="198034"/>
                </a:lnTo>
                <a:cubicBezTo>
                  <a:pt x="10092957" y="3264425"/>
                  <a:pt x="6849144" y="5613400"/>
                  <a:pt x="2933438" y="5613400"/>
                </a:cubicBezTo>
                <a:cubicBezTo>
                  <a:pt x="1988268" y="5613400"/>
                  <a:pt x="1082244" y="5476540"/>
                  <a:pt x="243469" y="5225764"/>
                </a:cubicBezTo>
                <a:lnTo>
                  <a:pt x="0" y="5147378"/>
                </a:lnTo>
                <a:lnTo>
                  <a:pt x="0" y="0"/>
                </a:lnTo>
                <a:close/>
              </a:path>
            </a:pathLst>
          </a:custGeom>
          <a:solidFill>
            <a:srgbClr val="7E0C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68BE0675-A645-48B7-AFC4-18810C6B7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6"/>
          <a:stretch>
            <a:fillRect/>
          </a:stretch>
        </p:blipFill>
        <p:spPr>
          <a:xfrm>
            <a:off x="8686800" y="3149601"/>
            <a:ext cx="3505200" cy="4927600"/>
          </a:xfrm>
          <a:custGeom>
            <a:avLst/>
            <a:gdLst>
              <a:gd name="connsiteX0" fmla="*/ 0 w 3505200"/>
              <a:gd name="connsiteY0" fmla="*/ 0 h 4927600"/>
              <a:gd name="connsiteX1" fmla="*/ 3505200 w 3505200"/>
              <a:gd name="connsiteY1" fmla="*/ 0 h 4927600"/>
              <a:gd name="connsiteX2" fmla="*/ 3505200 w 3505200"/>
              <a:gd name="connsiteY2" fmla="*/ 3708399 h 4927600"/>
              <a:gd name="connsiteX3" fmla="*/ 599070 w 3505200"/>
              <a:gd name="connsiteY3" fmla="*/ 3708399 h 4927600"/>
              <a:gd name="connsiteX4" fmla="*/ 599070 w 3505200"/>
              <a:gd name="connsiteY4" fmla="*/ 4927600 h 4927600"/>
              <a:gd name="connsiteX5" fmla="*/ 0 w 3505200"/>
              <a:gd name="connsiteY5" fmla="*/ 492760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927600">
                <a:moveTo>
                  <a:pt x="0" y="0"/>
                </a:moveTo>
                <a:lnTo>
                  <a:pt x="3505200" y="0"/>
                </a:lnTo>
                <a:lnTo>
                  <a:pt x="3505200" y="3708399"/>
                </a:lnTo>
                <a:lnTo>
                  <a:pt x="599070" y="3708399"/>
                </a:lnTo>
                <a:lnTo>
                  <a:pt x="599070" y="4927600"/>
                </a:lnTo>
                <a:lnTo>
                  <a:pt x="0" y="4927600"/>
                </a:lnTo>
                <a:close/>
              </a:path>
            </a:pathLst>
          </a:cu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5038E5C-C801-4104-A010-F4FC435BD640}"/>
              </a:ext>
            </a:extLst>
          </p:cNvPr>
          <p:cNvSpPr/>
          <p:nvPr/>
        </p:nvSpPr>
        <p:spPr>
          <a:xfrm>
            <a:off x="213502" y="637403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7E0C6E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7ED02D-96A9-415B-8A48-468025274648}"/>
              </a:ext>
            </a:extLst>
          </p:cNvPr>
          <p:cNvGrpSpPr/>
          <p:nvPr/>
        </p:nvGrpSpPr>
        <p:grpSpPr>
          <a:xfrm>
            <a:off x="-402077" y="2286438"/>
            <a:ext cx="8429331" cy="1726325"/>
            <a:chOff x="1669809" y="2828835"/>
            <a:chExt cx="8429331" cy="172632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31B26A6-CEF5-4C8F-BA94-28946A0A56BA}"/>
                </a:ext>
              </a:extLst>
            </p:cNvPr>
            <p:cNvSpPr txBox="1"/>
            <p:nvPr/>
          </p:nvSpPr>
          <p:spPr>
            <a:xfrm>
              <a:off x="2092860" y="2828835"/>
              <a:ext cx="80062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  <a:latin typeface="+mj-ea"/>
                  <a:ea typeface="+mj-ea"/>
                </a:rPr>
                <a:t>软件测试与维护大作业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E0D14DF-4E6E-4239-B49C-4715BED41338}"/>
                </a:ext>
              </a:extLst>
            </p:cNvPr>
            <p:cNvSpPr txBox="1"/>
            <p:nvPr/>
          </p:nvSpPr>
          <p:spPr>
            <a:xfrm>
              <a:off x="1669809" y="4031940"/>
              <a:ext cx="8006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汇报小组：第八组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30D6FD0-4514-8043-93DC-61A3F48665DB}"/>
              </a:ext>
            </a:extLst>
          </p:cNvPr>
          <p:cNvSpPr txBox="1"/>
          <p:nvPr/>
        </p:nvSpPr>
        <p:spPr>
          <a:xfrm>
            <a:off x="-497939" y="4143389"/>
            <a:ext cx="80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汇报人：刘泽宇</a:t>
            </a:r>
          </a:p>
        </p:txBody>
      </p:sp>
    </p:spTree>
    <p:extLst>
      <p:ext uri="{BB962C8B-B14F-4D97-AF65-F5344CB8AC3E}">
        <p14:creationId xmlns:p14="http://schemas.microsoft.com/office/powerpoint/2010/main" val="88694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8AEDA-120B-0572-8A4D-D30CA7AC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A6B71A9C-62E2-D95D-3848-04FCBF5BBA14}"/>
              </a:ext>
            </a:extLst>
          </p:cNvPr>
          <p:cNvSpPr/>
          <p:nvPr/>
        </p:nvSpPr>
        <p:spPr>
          <a:xfrm rot="5400000">
            <a:off x="-42316" y="44436"/>
            <a:ext cx="623230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E0C6E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34122C-724E-1748-6712-BBFC1293BD97}"/>
              </a:ext>
            </a:extLst>
          </p:cNvPr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E72B39A-7F8F-5876-549F-5F7B5B4E3AA0}"/>
              </a:ext>
            </a:extLst>
          </p:cNvPr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D885E161-C54B-56CB-9FE1-F38AFC5B3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B7E7942-F678-E330-4AB3-AC62ED616C8B}"/>
              </a:ext>
            </a:extLst>
          </p:cNvPr>
          <p:cNvSpPr/>
          <p:nvPr/>
        </p:nvSpPr>
        <p:spPr>
          <a:xfrm>
            <a:off x="695154" y="230578"/>
            <a:ext cx="42386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利用 </a:t>
            </a:r>
            <a:r>
              <a:rPr lang="en-US" altLang="zh-CN" sz="2400" dirty="0" err="1"/>
              <a:t>ChaosMesh</a:t>
            </a:r>
            <a:r>
              <a:rPr lang="en-US" altLang="zh-CN" sz="2400" dirty="0"/>
              <a:t> </a:t>
            </a:r>
            <a:r>
              <a:rPr lang="zh-CN" altLang="en-US" sz="2400" dirty="0"/>
              <a:t>进行异常注入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8147054E-29C7-EF9E-EF04-6E6683E1F67B}"/>
              </a:ext>
            </a:extLst>
          </p:cNvPr>
          <p:cNvSpPr/>
          <p:nvPr/>
        </p:nvSpPr>
        <p:spPr>
          <a:xfrm rot="5400000">
            <a:off x="43105" y="-50405"/>
            <a:ext cx="452388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98B90C-1FD7-07D8-8091-AAC05FEF7883}"/>
              </a:ext>
            </a:extLst>
          </p:cNvPr>
          <p:cNvSpPr txBox="1"/>
          <p:nvPr/>
        </p:nvSpPr>
        <p:spPr>
          <a:xfrm>
            <a:off x="6460331" y="1463911"/>
            <a:ext cx="4969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在这里我们需要针对我们的微服务系统注入多个故障场景，比如模拟服务崩溃、网络延迟或存储问题，以此来从模拟故障场景，并搜集相应数据。 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1B8DCD-B13B-DDB6-13D7-45C0EC053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68" y="1012913"/>
            <a:ext cx="5730478" cy="47281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D24D70-9655-F5F9-0371-FAA5271BA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239" y="2874597"/>
            <a:ext cx="5628161" cy="2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8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C0CA1-818C-4C8C-E624-B787B873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0DF3577-FB32-89BC-E3AB-9F0F358C455B}"/>
              </a:ext>
            </a:extLst>
          </p:cNvPr>
          <p:cNvSpPr/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6713E5A-8B76-D543-9A47-D9F16740F13E}"/>
              </a:ext>
            </a:extLst>
          </p:cNvPr>
          <p:cNvSpPr/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E0C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833A91-4969-F3D3-3527-ED8F3CF7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F1A5D"/>
              </a:clrFrom>
              <a:clrTo>
                <a:srgbClr val="6F1A5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2400300" cy="10201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0234B1F-BE58-10AD-2BFB-614155D670F4}"/>
              </a:ext>
            </a:extLst>
          </p:cNvPr>
          <p:cNvSpPr/>
          <p:nvPr/>
        </p:nvSpPr>
        <p:spPr>
          <a:xfrm>
            <a:off x="213502" y="637403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B281E7C-B292-3843-A297-39FB4A51F861}"/>
              </a:ext>
            </a:extLst>
          </p:cNvPr>
          <p:cNvGrpSpPr/>
          <p:nvPr/>
        </p:nvGrpSpPr>
        <p:grpSpPr>
          <a:xfrm>
            <a:off x="0" y="0"/>
            <a:ext cx="7785100" cy="6858000"/>
            <a:chOff x="0" y="0"/>
            <a:chExt cx="5867400" cy="6858000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46E8138-4716-6753-D22D-B5832A3C3175}"/>
                </a:ext>
              </a:extLst>
            </p:cNvPr>
            <p:cNvSpPr/>
            <p:nvPr/>
          </p:nvSpPr>
          <p:spPr>
            <a:xfrm>
              <a:off x="0" y="0"/>
              <a:ext cx="5867400" cy="6858000"/>
            </a:xfrm>
            <a:custGeom>
              <a:avLst/>
              <a:gdLst>
                <a:gd name="connsiteX0" fmla="*/ 0 w 5435600"/>
                <a:gd name="connsiteY0" fmla="*/ 0 h 6858000"/>
                <a:gd name="connsiteX1" fmla="*/ 3247144 w 5435600"/>
                <a:gd name="connsiteY1" fmla="*/ 0 h 6858000"/>
                <a:gd name="connsiteX2" fmla="*/ 3345299 w 5435600"/>
                <a:gd name="connsiteY2" fmla="*/ 50273 h 6858000"/>
                <a:gd name="connsiteX3" fmla="*/ 5435600 w 5435600"/>
                <a:gd name="connsiteY3" fmla="*/ 3562350 h 6858000"/>
                <a:gd name="connsiteX4" fmla="*/ 3982100 w 5435600"/>
                <a:gd name="connsiteY4" fmla="*/ 6644431 h 6858000"/>
                <a:gd name="connsiteX5" fmla="*/ 3696498 w 5435600"/>
                <a:gd name="connsiteY5" fmla="*/ 6858000 h 6858000"/>
                <a:gd name="connsiteX6" fmla="*/ 0 w 54356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5600" h="6858000">
                  <a:moveTo>
                    <a:pt x="0" y="0"/>
                  </a:moveTo>
                  <a:lnTo>
                    <a:pt x="3247144" y="0"/>
                  </a:lnTo>
                  <a:lnTo>
                    <a:pt x="3345299" y="50273"/>
                  </a:lnTo>
                  <a:cubicBezTo>
                    <a:pt x="4590377" y="726639"/>
                    <a:pt x="5435600" y="2045788"/>
                    <a:pt x="5435600" y="3562350"/>
                  </a:cubicBezTo>
                  <a:cubicBezTo>
                    <a:pt x="5435600" y="4803174"/>
                    <a:pt x="4869789" y="5911845"/>
                    <a:pt x="3982100" y="6644431"/>
                  </a:cubicBezTo>
                  <a:lnTo>
                    <a:pt x="3696498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33498EB-1B89-84E5-03FE-0138FABBB6AB}"/>
                </a:ext>
              </a:extLst>
            </p:cNvPr>
            <p:cNvSpPr/>
            <p:nvPr/>
          </p:nvSpPr>
          <p:spPr>
            <a:xfrm>
              <a:off x="4801376" y="965095"/>
              <a:ext cx="495300" cy="49530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A2A8022-9CE3-9471-627C-790E61A73185}"/>
                </a:ext>
              </a:extLst>
            </p:cNvPr>
            <p:cNvSpPr/>
            <p:nvPr/>
          </p:nvSpPr>
          <p:spPr>
            <a:xfrm>
              <a:off x="5470059" y="4805826"/>
              <a:ext cx="247650" cy="24765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3E2B14-EEDB-6EA4-855D-6AF1EAD793BD}"/>
                </a:ext>
              </a:extLst>
            </p:cNvPr>
            <p:cNvSpPr/>
            <p:nvPr/>
          </p:nvSpPr>
          <p:spPr>
            <a:xfrm>
              <a:off x="4677551" y="6232498"/>
              <a:ext cx="123825" cy="123825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D0078AF-71AF-140E-6585-2CE2BBAAD016}"/>
              </a:ext>
            </a:extLst>
          </p:cNvPr>
          <p:cNvSpPr/>
          <p:nvPr/>
        </p:nvSpPr>
        <p:spPr>
          <a:xfrm>
            <a:off x="190412" y="2363915"/>
            <a:ext cx="71096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+mn-ea"/>
              </a:rPr>
              <a:t>异常数据采集与分析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7EF683-DBF7-68AD-ADF4-52C5A42562C1}"/>
              </a:ext>
            </a:extLst>
          </p:cNvPr>
          <p:cNvSpPr/>
          <p:nvPr/>
        </p:nvSpPr>
        <p:spPr>
          <a:xfrm>
            <a:off x="8341637" y="1472990"/>
            <a:ext cx="3114955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gradFill>
                  <a:gsLst>
                    <a:gs pos="0">
                      <a:srgbClr val="7E0C6E"/>
                    </a:gs>
                    <a:gs pos="33000">
                      <a:srgbClr val="7E0C6E"/>
                    </a:gs>
                    <a:gs pos="86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04</a:t>
            </a:r>
            <a:endParaRPr lang="zh-CN" altLang="en-US" sz="19900" b="1" dirty="0">
              <a:gradFill>
                <a:gsLst>
                  <a:gs pos="0">
                    <a:srgbClr val="7E0C6E"/>
                  </a:gs>
                  <a:gs pos="33000">
                    <a:srgbClr val="7E0C6E"/>
                  </a:gs>
                  <a:gs pos="86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8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5154" y="230578"/>
            <a:ext cx="3535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/>
              <a:t>数据采集与系统负载模拟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270" y="-6030"/>
            <a:ext cx="541138" cy="632650"/>
            <a:chOff x="-1270" y="-6030"/>
            <a:chExt cx="541138" cy="6326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-42316" y="44436"/>
              <a:ext cx="623230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E0C6E"/>
                </a:solidFill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3105" y="-50405"/>
              <a:ext cx="452388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35000" y="973455"/>
            <a:ext cx="4723765" cy="15392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在本地环境中，我们部署了目标微服务，并综合之前的六个场景模拟脚本，将其封装为一系列用户操作模块。通过在操作集合中随机选取执行项，我们有效模拟了用户在正常使用场景下的交互行为，进而还原了微服务在实际运行中的工作负载状态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70345" y="4726940"/>
            <a:ext cx="5411470" cy="1382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系统监控方面，我们基于 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Prometheus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和 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Grafana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实现了指标的实时采集与可视化监控。整个采集过程持续 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24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小时，其中有 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小时注入了故障情景，具体包括 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Pod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强制终止（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Kill Pods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）、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CPU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高负载、关键功能断联以及网络高延迟等典型异常，使用 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ChaosMesh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工具进行模拟。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2495550"/>
            <a:ext cx="4954905" cy="33458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4812030"/>
            <a:ext cx="2275205" cy="12122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A702D0-706E-AF58-6D11-19F1948B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43" y="973455"/>
            <a:ext cx="4326906" cy="36769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5154" y="230578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/>
              <a:t>数据预处理与样本划分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270" y="-6030"/>
            <a:ext cx="541138" cy="632650"/>
            <a:chOff x="-1270" y="-6030"/>
            <a:chExt cx="541138" cy="6326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-42316" y="44436"/>
              <a:ext cx="623230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E0C6E"/>
                </a:solidFill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3105" y="-50405"/>
              <a:ext cx="452388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39750" y="1346835"/>
            <a:ext cx="4723765" cy="12122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在采集过程中，我们将指标采样间隔设置为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5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分钟，对采样间隔大于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5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分钟的数据采用缺失值填充策略以补全时序，随后对所有特征进行了归一化处理，以保证模型输入的一致性。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5000" y="3848100"/>
            <a:ext cx="4391660" cy="2059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经过预处理后，我们将数据按时间划分为训练集与测试集：训练集包含前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 20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小时的全部正常运行数据，未打标签，主要用于无监督学习建模；测试集则包含后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 4 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小时的数据，涵盖正常与故障期间的系统特征，并依据故障注入时间手动打上标签，其中故障时段标记为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 1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，正常时段标记为</a:t>
            </a:r>
            <a:r>
              <a:rPr lang="en-US" altLang="zh-CN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 0</a:t>
            </a:r>
            <a:r>
              <a:rPr lang="zh-CN" altLang="en-US" sz="1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，为后续异常检测与评估提供基础。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60" y="973455"/>
            <a:ext cx="2084705" cy="19583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625" y="973455"/>
            <a:ext cx="2898775" cy="195834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7879080" y="1801495"/>
            <a:ext cx="744855" cy="417195"/>
          </a:xfrm>
          <a:prstGeom prst="rightArrow">
            <a:avLst/>
          </a:prstGeom>
          <a:solidFill>
            <a:srgbClr val="7E0C6E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275" y="4288155"/>
            <a:ext cx="2657475" cy="15157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810" y="4119880"/>
            <a:ext cx="2707005" cy="185229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6000115" y="3730625"/>
            <a:ext cx="1586230" cy="327660"/>
          </a:xfrm>
          <a:prstGeom prst="roundRect">
            <a:avLst/>
          </a:prstGeom>
          <a:solidFill>
            <a:srgbClr val="7E0C6E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train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9678035" y="3730625"/>
            <a:ext cx="1586230" cy="327660"/>
          </a:xfrm>
          <a:prstGeom prst="roundRect">
            <a:avLst/>
          </a:prstGeom>
          <a:solidFill>
            <a:srgbClr val="7E0C6E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test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8405F-6198-2FEE-4FEF-3FF3F199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442F0810-4E8F-A7D6-BF49-B5CDF6F96E85}"/>
              </a:ext>
            </a:extLst>
          </p:cNvPr>
          <p:cNvSpPr/>
          <p:nvPr/>
        </p:nvSpPr>
        <p:spPr>
          <a:xfrm rot="5400000">
            <a:off x="-42316" y="44436"/>
            <a:ext cx="623230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E0C6E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8A947A-1E31-28B3-42E9-D9D26E0C3033}"/>
              </a:ext>
            </a:extLst>
          </p:cNvPr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8429266-5197-1819-CEF7-0F2A638C90F6}"/>
              </a:ext>
            </a:extLst>
          </p:cNvPr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F59A9DA-D781-9FC7-5537-D7C5A9A49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3085ED1-9F88-A250-134E-BA79674F7183}"/>
              </a:ext>
            </a:extLst>
          </p:cNvPr>
          <p:cNvSpPr/>
          <p:nvPr/>
        </p:nvSpPr>
        <p:spPr>
          <a:xfrm>
            <a:off x="695154" y="230578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论文简介 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B7CA2064-8FC5-166D-D4EB-06ECD5472030}"/>
              </a:ext>
            </a:extLst>
          </p:cNvPr>
          <p:cNvSpPr/>
          <p:nvPr/>
        </p:nvSpPr>
        <p:spPr>
          <a:xfrm rot="5400000">
            <a:off x="43105" y="-50405"/>
            <a:ext cx="452388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895384-6635-367C-2320-75C972D2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2" y="1369344"/>
            <a:ext cx="5093805" cy="32937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F56A2D-1771-589D-E0D9-DDB54AD79943}"/>
              </a:ext>
            </a:extLst>
          </p:cNvPr>
          <p:cNvSpPr txBox="1"/>
          <p:nvPr/>
        </p:nvSpPr>
        <p:spPr>
          <a:xfrm>
            <a:off x="183502" y="5020698"/>
            <a:ext cx="7341562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Graph Neural Network-Based Anomaly Detection in Multivariate Time Series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多变量时间系列中基于图神经网络的异常检测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27C3F8-B58F-236D-9DEB-668749903F6D}"/>
              </a:ext>
            </a:extLst>
          </p:cNvPr>
          <p:cNvSpPr txBox="1"/>
          <p:nvPr/>
        </p:nvSpPr>
        <p:spPr>
          <a:xfrm>
            <a:off x="183502" y="95640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AAAI21-GDN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647ACA-B05E-4E72-4CD5-B9D65E855036}"/>
              </a:ext>
            </a:extLst>
          </p:cNvPr>
          <p:cNvSpPr txBox="1"/>
          <p:nvPr/>
        </p:nvSpPr>
        <p:spPr>
          <a:xfrm>
            <a:off x="5701003" y="916941"/>
            <a:ext cx="6307495" cy="189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论文背景：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实际系统涉及大量互连的传感器，这些传感器会生成大量的时间序列数据。例如，在水处理厂中，可能有许多传感器测量其许多组件中的水位、流速、水质、阀门状态等，来自这些传感器的数据以复杂的非线性方式关联</a:t>
            </a:r>
            <a:endParaRPr lang="en-US" altLang="zh-CN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858A8-8073-7DBB-771D-0FAA664D3FA4}"/>
              </a:ext>
            </a:extLst>
          </p:cNvPr>
          <p:cNvSpPr txBox="1"/>
          <p:nvPr/>
        </p:nvSpPr>
        <p:spPr>
          <a:xfrm>
            <a:off x="5701003" y="3217852"/>
            <a:ext cx="5298245" cy="1160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论文主要工作：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提出了图偏差网络（</a:t>
            </a:r>
            <a:r>
              <a:rPr lang="en-US" altLang="zh-CN" sz="1600" dirty="0"/>
              <a:t>Graph Deviation Network, GDN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学习各个传感器之间的关系图，并检测这些模式的偏差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21615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5722-F36C-CF85-3FCE-C155FF103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51613B12-13B5-9B4D-59AF-286559DDA124}"/>
              </a:ext>
            </a:extLst>
          </p:cNvPr>
          <p:cNvSpPr/>
          <p:nvPr/>
        </p:nvSpPr>
        <p:spPr>
          <a:xfrm rot="5400000">
            <a:off x="-42316" y="44436"/>
            <a:ext cx="623230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E0C6E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33AF71-0685-81FC-83F0-FF8D67029FA8}"/>
              </a:ext>
            </a:extLst>
          </p:cNvPr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DBBAF5-A0CA-F94A-3052-FA600BA3C45D}"/>
              </a:ext>
            </a:extLst>
          </p:cNvPr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B13F6A7-2C17-342D-93D0-9BA642179C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75A49B9-D36F-C413-FB7F-F827F78864C5}"/>
              </a:ext>
            </a:extLst>
          </p:cNvPr>
          <p:cNvSpPr/>
          <p:nvPr/>
        </p:nvSpPr>
        <p:spPr>
          <a:xfrm>
            <a:off x="695154" y="230578"/>
            <a:ext cx="2066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复现</a:t>
            </a:r>
            <a:r>
              <a:rPr lang="en-US" altLang="zh-CN" sz="2400" dirty="0"/>
              <a:t>GDN</a:t>
            </a:r>
            <a:r>
              <a:rPr lang="zh-CN" altLang="en-US" sz="2400" dirty="0"/>
              <a:t>算法 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83489C86-FC3D-A436-E2B8-4C57BD00AACE}"/>
              </a:ext>
            </a:extLst>
          </p:cNvPr>
          <p:cNvSpPr/>
          <p:nvPr/>
        </p:nvSpPr>
        <p:spPr>
          <a:xfrm rot="5400000">
            <a:off x="43105" y="-50405"/>
            <a:ext cx="452388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146641-2776-B2C3-F121-2E9FAC60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55" y="1450410"/>
            <a:ext cx="5836075" cy="44860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F61E29-3059-635C-54DD-27BD36328FE3}"/>
              </a:ext>
            </a:extLst>
          </p:cNvPr>
          <p:cNvSpPr txBox="1"/>
          <p:nvPr/>
        </p:nvSpPr>
        <p:spPr>
          <a:xfrm>
            <a:off x="6355927" y="973581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Sensor Embedding</a:t>
            </a:r>
            <a:r>
              <a:rPr lang="zh-CN" altLang="en-US" dirty="0"/>
              <a:t>（传感器嵌入）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675AF1-D8DD-8B78-A70D-4D3E46513AC0}"/>
              </a:ext>
            </a:extLst>
          </p:cNvPr>
          <p:cNvSpPr txBox="1"/>
          <p:nvPr/>
        </p:nvSpPr>
        <p:spPr>
          <a:xfrm>
            <a:off x="6355927" y="2302273"/>
            <a:ext cx="465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 Structure Learning</a:t>
            </a:r>
            <a:r>
              <a:rPr lang="zh-CN" altLang="en-US" dirty="0"/>
              <a:t>（图结构学习）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1B1EED-7D30-BCCD-C2EB-4807D9A588DF}"/>
              </a:ext>
            </a:extLst>
          </p:cNvPr>
          <p:cNvSpPr txBox="1"/>
          <p:nvPr/>
        </p:nvSpPr>
        <p:spPr>
          <a:xfrm>
            <a:off x="6355927" y="3630965"/>
            <a:ext cx="599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Graph Attention-Based Forecasting</a:t>
            </a:r>
            <a:r>
              <a:rPr lang="zh-CN" altLang="en-US" dirty="0"/>
              <a:t>（基于图注意力的预测）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6B3C75-CB9A-499E-9BAE-A796931D1094}"/>
              </a:ext>
            </a:extLst>
          </p:cNvPr>
          <p:cNvSpPr txBox="1"/>
          <p:nvPr/>
        </p:nvSpPr>
        <p:spPr>
          <a:xfrm>
            <a:off x="6355927" y="4959657"/>
            <a:ext cx="40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Graph Deviation Scoring</a:t>
            </a:r>
            <a:r>
              <a:rPr lang="zh-CN" altLang="en-US" dirty="0"/>
              <a:t>（图偏差评分）</a:t>
            </a: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08625BFC-7470-C2DB-2426-B8E5233004A5}"/>
              </a:ext>
            </a:extLst>
          </p:cNvPr>
          <p:cNvSpPr/>
          <p:nvPr/>
        </p:nvSpPr>
        <p:spPr>
          <a:xfrm>
            <a:off x="7645980" y="132391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9EF6072B-8624-C854-E69D-FA94FE8DD099}"/>
              </a:ext>
            </a:extLst>
          </p:cNvPr>
          <p:cNvSpPr/>
          <p:nvPr/>
        </p:nvSpPr>
        <p:spPr>
          <a:xfrm>
            <a:off x="7642786" y="267660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9D807321-2EC3-5C5C-74DB-0F8E6A0913A1}"/>
              </a:ext>
            </a:extLst>
          </p:cNvPr>
          <p:cNvSpPr/>
          <p:nvPr/>
        </p:nvSpPr>
        <p:spPr>
          <a:xfrm>
            <a:off x="7642786" y="400029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00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84DA1-FB00-E6C5-A238-44BF5306A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80E60508-6809-2B29-D0DB-AF9DE324559D}"/>
              </a:ext>
            </a:extLst>
          </p:cNvPr>
          <p:cNvSpPr/>
          <p:nvPr/>
        </p:nvSpPr>
        <p:spPr>
          <a:xfrm rot="5400000">
            <a:off x="-42316" y="44436"/>
            <a:ext cx="623230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E0C6E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B20E6B-A677-44E9-4012-F815A2A8AE4F}"/>
              </a:ext>
            </a:extLst>
          </p:cNvPr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1874935-D7E8-C512-0A66-4F9155A70F14}"/>
              </a:ext>
            </a:extLst>
          </p:cNvPr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7E61434-2EB8-213A-8D9C-AEF3DFA17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3B5DA62-B99E-B028-6A8B-EBB9A626C931}"/>
              </a:ext>
            </a:extLst>
          </p:cNvPr>
          <p:cNvSpPr/>
          <p:nvPr/>
        </p:nvSpPr>
        <p:spPr>
          <a:xfrm>
            <a:off x="695154" y="230578"/>
            <a:ext cx="1542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结果分析 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A5F4C90-B595-1F4A-19A8-1609BAB6189E}"/>
              </a:ext>
            </a:extLst>
          </p:cNvPr>
          <p:cNvSpPr/>
          <p:nvPr/>
        </p:nvSpPr>
        <p:spPr>
          <a:xfrm rot="5400000">
            <a:off x="43105" y="-50405"/>
            <a:ext cx="452388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128E2DB-84DD-7D73-8B1E-E164DE427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99" y="862944"/>
            <a:ext cx="4162472" cy="523356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20E0F57-7230-AEB3-3E16-120E5F65E364}"/>
              </a:ext>
            </a:extLst>
          </p:cNvPr>
          <p:cNvSpPr txBox="1"/>
          <p:nvPr/>
        </p:nvSpPr>
        <p:spPr>
          <a:xfrm>
            <a:off x="4781005" y="973581"/>
            <a:ext cx="6487885" cy="226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训练过程分析：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共训练</a:t>
            </a:r>
            <a:r>
              <a:rPr lang="en-US" altLang="zh-CN" sz="1600" dirty="0"/>
              <a:t>30</a:t>
            </a:r>
            <a:r>
              <a:rPr lang="zh-CN" altLang="en-US" sz="1600" dirty="0"/>
              <a:t>轮，批处理量为</a:t>
            </a:r>
            <a:r>
              <a:rPr lang="en-US" altLang="zh-CN" sz="1600"/>
              <a:t>32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模型损失呈稳定下降，尤其在前 </a:t>
            </a:r>
            <a:r>
              <a:rPr lang="en-US" altLang="zh-CN" sz="1600" dirty="0"/>
              <a:t>10 </a:t>
            </a:r>
            <a:r>
              <a:rPr lang="zh-CN" altLang="en-US" sz="1600" dirty="0"/>
              <a:t>轮下降迅速；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在 </a:t>
            </a:r>
            <a:r>
              <a:rPr lang="en-US" altLang="zh-CN" sz="1600" dirty="0"/>
              <a:t>15~20 </a:t>
            </a:r>
            <a:r>
              <a:rPr lang="zh-CN" altLang="en-US" sz="1600" dirty="0"/>
              <a:t>轮后进入平稳收敛期；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最终 </a:t>
            </a:r>
            <a:r>
              <a:rPr lang="en-US" altLang="zh-CN" sz="1600" dirty="0"/>
              <a:t>Loss = 0.0259</a:t>
            </a:r>
            <a:r>
              <a:rPr lang="zh-CN" altLang="en-US" sz="1600" dirty="0"/>
              <a:t>，模型已很好地拟合了正常数据的行为；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没有出现震荡、爆炸、过拟合等异常情况，说明训练设置良好。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6CEB76-41A3-4220-591B-D8F1B13D6145}"/>
              </a:ext>
            </a:extLst>
          </p:cNvPr>
          <p:cNvSpPr txBox="1"/>
          <p:nvPr/>
        </p:nvSpPr>
        <p:spPr>
          <a:xfrm>
            <a:off x="4781004" y="3429000"/>
            <a:ext cx="6487885" cy="189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评估指标分析：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F1 </a:t>
            </a:r>
            <a:r>
              <a:rPr lang="zh-CN" altLang="en-US" sz="1600" dirty="0"/>
              <a:t>分数高达 </a:t>
            </a:r>
            <a:r>
              <a:rPr lang="en-US" altLang="zh-CN" sz="1600" dirty="0"/>
              <a:t>0.9286</a:t>
            </a:r>
            <a:r>
              <a:rPr lang="zh-CN" altLang="en-US" sz="1600" dirty="0"/>
              <a:t>，模型整体性能非常优秀；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Precision</a:t>
            </a:r>
            <a:r>
              <a:rPr lang="zh-CN" altLang="en-US" sz="1600" dirty="0"/>
              <a:t>（精度）为</a:t>
            </a:r>
            <a:r>
              <a:rPr lang="en-US" altLang="zh-CN" sz="1600" dirty="0"/>
              <a:t>85.7%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Recall</a:t>
            </a:r>
            <a:r>
              <a:rPr lang="zh-CN" altLang="en-US" sz="1600" dirty="0"/>
              <a:t>（召回率）为</a:t>
            </a:r>
            <a:r>
              <a:rPr lang="en-US" altLang="zh-CN" sz="1600" dirty="0"/>
              <a:t>92.3%</a:t>
            </a:r>
            <a:r>
              <a:rPr lang="zh-CN" altLang="en-US" sz="1600" dirty="0"/>
              <a:t>，大部分异常都被检测到了；漏报少，模型敏感性强。</a:t>
            </a:r>
          </a:p>
        </p:txBody>
      </p:sp>
    </p:spTree>
    <p:extLst>
      <p:ext uri="{BB962C8B-B14F-4D97-AF65-F5344CB8AC3E}">
        <p14:creationId xmlns:p14="http://schemas.microsoft.com/office/powerpoint/2010/main" val="290097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763C7-4257-B99E-D416-EEC50F58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479F09C-06B7-1571-3F20-843942754037}"/>
              </a:ext>
            </a:extLst>
          </p:cNvPr>
          <p:cNvSpPr/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777F968-BC80-297F-5C75-9CB68E580CDE}"/>
              </a:ext>
            </a:extLst>
          </p:cNvPr>
          <p:cNvSpPr/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E0C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5BE120-6A08-FECF-AB7A-D538D3024F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F1A5D"/>
              </a:clrFrom>
              <a:clrTo>
                <a:srgbClr val="6F1A5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2400300" cy="10201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F5A3EBE-98B5-46FF-4161-C68D87266787}"/>
              </a:ext>
            </a:extLst>
          </p:cNvPr>
          <p:cNvSpPr/>
          <p:nvPr/>
        </p:nvSpPr>
        <p:spPr>
          <a:xfrm>
            <a:off x="213502" y="637403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2DB8ED-DD13-DDA0-0DD4-343438FEB352}"/>
              </a:ext>
            </a:extLst>
          </p:cNvPr>
          <p:cNvGrpSpPr/>
          <p:nvPr/>
        </p:nvGrpSpPr>
        <p:grpSpPr>
          <a:xfrm>
            <a:off x="0" y="0"/>
            <a:ext cx="7785100" cy="6858000"/>
            <a:chOff x="0" y="0"/>
            <a:chExt cx="5867400" cy="6858000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D74925B-7A54-5255-9C35-F278245AFD28}"/>
                </a:ext>
              </a:extLst>
            </p:cNvPr>
            <p:cNvSpPr/>
            <p:nvPr/>
          </p:nvSpPr>
          <p:spPr>
            <a:xfrm>
              <a:off x="0" y="0"/>
              <a:ext cx="5867400" cy="6858000"/>
            </a:xfrm>
            <a:custGeom>
              <a:avLst/>
              <a:gdLst>
                <a:gd name="connsiteX0" fmla="*/ 0 w 5435600"/>
                <a:gd name="connsiteY0" fmla="*/ 0 h 6858000"/>
                <a:gd name="connsiteX1" fmla="*/ 3247144 w 5435600"/>
                <a:gd name="connsiteY1" fmla="*/ 0 h 6858000"/>
                <a:gd name="connsiteX2" fmla="*/ 3345299 w 5435600"/>
                <a:gd name="connsiteY2" fmla="*/ 50273 h 6858000"/>
                <a:gd name="connsiteX3" fmla="*/ 5435600 w 5435600"/>
                <a:gd name="connsiteY3" fmla="*/ 3562350 h 6858000"/>
                <a:gd name="connsiteX4" fmla="*/ 3982100 w 5435600"/>
                <a:gd name="connsiteY4" fmla="*/ 6644431 h 6858000"/>
                <a:gd name="connsiteX5" fmla="*/ 3696498 w 5435600"/>
                <a:gd name="connsiteY5" fmla="*/ 6858000 h 6858000"/>
                <a:gd name="connsiteX6" fmla="*/ 0 w 54356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5600" h="6858000">
                  <a:moveTo>
                    <a:pt x="0" y="0"/>
                  </a:moveTo>
                  <a:lnTo>
                    <a:pt x="3247144" y="0"/>
                  </a:lnTo>
                  <a:lnTo>
                    <a:pt x="3345299" y="50273"/>
                  </a:lnTo>
                  <a:cubicBezTo>
                    <a:pt x="4590377" y="726639"/>
                    <a:pt x="5435600" y="2045788"/>
                    <a:pt x="5435600" y="3562350"/>
                  </a:cubicBezTo>
                  <a:cubicBezTo>
                    <a:pt x="5435600" y="4803174"/>
                    <a:pt x="4869789" y="5911845"/>
                    <a:pt x="3982100" y="6644431"/>
                  </a:cubicBezTo>
                  <a:lnTo>
                    <a:pt x="3696498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9AFAA1B-82C1-9BA6-DC1A-CA7E969E69B0}"/>
                </a:ext>
              </a:extLst>
            </p:cNvPr>
            <p:cNvSpPr/>
            <p:nvPr/>
          </p:nvSpPr>
          <p:spPr>
            <a:xfrm>
              <a:off x="4801376" y="965095"/>
              <a:ext cx="495300" cy="49530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197774C-096D-2D4B-EDD8-2802B23FC95E}"/>
                </a:ext>
              </a:extLst>
            </p:cNvPr>
            <p:cNvSpPr/>
            <p:nvPr/>
          </p:nvSpPr>
          <p:spPr>
            <a:xfrm>
              <a:off x="5470059" y="4805826"/>
              <a:ext cx="247650" cy="24765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DCACC3B-8094-C44D-7696-171405C63F80}"/>
                </a:ext>
              </a:extLst>
            </p:cNvPr>
            <p:cNvSpPr/>
            <p:nvPr/>
          </p:nvSpPr>
          <p:spPr>
            <a:xfrm>
              <a:off x="4677551" y="6232498"/>
              <a:ext cx="123825" cy="123825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3ED7DE5-6F0E-2E05-5667-F9EEDCD83AFC}"/>
              </a:ext>
            </a:extLst>
          </p:cNvPr>
          <p:cNvSpPr/>
          <p:nvPr/>
        </p:nvSpPr>
        <p:spPr>
          <a:xfrm>
            <a:off x="2114020" y="2363915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+mn-ea"/>
              </a:rPr>
              <a:t>成员分工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385248C-127F-BB3B-53A1-6F892CDB93F7}"/>
              </a:ext>
            </a:extLst>
          </p:cNvPr>
          <p:cNvSpPr/>
          <p:nvPr/>
        </p:nvSpPr>
        <p:spPr>
          <a:xfrm>
            <a:off x="8341637" y="1472990"/>
            <a:ext cx="3114955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gradFill>
                  <a:gsLst>
                    <a:gs pos="0">
                      <a:srgbClr val="7E0C6E"/>
                    </a:gs>
                    <a:gs pos="33000">
                      <a:srgbClr val="7E0C6E"/>
                    </a:gs>
                    <a:gs pos="86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05</a:t>
            </a:r>
            <a:endParaRPr lang="zh-CN" altLang="en-US" sz="19900" b="1" dirty="0">
              <a:gradFill>
                <a:gsLst>
                  <a:gs pos="0">
                    <a:srgbClr val="7E0C6E"/>
                  </a:gs>
                  <a:gs pos="33000">
                    <a:srgbClr val="7E0C6E"/>
                  </a:gs>
                  <a:gs pos="86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01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4073D5C2-BB52-4683-B284-79758DAB01D3}"/>
              </a:ext>
            </a:extLst>
          </p:cNvPr>
          <p:cNvSpPr/>
          <p:nvPr/>
        </p:nvSpPr>
        <p:spPr>
          <a:xfrm rot="5400000">
            <a:off x="-42316" y="44436"/>
            <a:ext cx="623230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E0C6E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64C37B-9607-4EA3-AD1C-5E7B4319257C}"/>
              </a:ext>
            </a:extLst>
          </p:cNvPr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84BB64D-8944-4BDC-A0F7-748D35EEB72E}"/>
              </a:ext>
            </a:extLst>
          </p:cNvPr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C0913C1-6CBE-4693-8D42-C7EE8DC0F0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0B4FD0D-902E-44AF-A1BD-6907471F9A43}"/>
              </a:ext>
            </a:extLst>
          </p:cNvPr>
          <p:cNvSpPr/>
          <p:nvPr/>
        </p:nvSpPr>
        <p:spPr>
          <a:xfrm>
            <a:off x="695154" y="23057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E0C6E"/>
                </a:solidFill>
                <a:latin typeface="+mn-ea"/>
              </a:rPr>
              <a:t>小组分工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B1793D89-03E9-4A3B-8A14-569F7BDF66F8}"/>
              </a:ext>
            </a:extLst>
          </p:cNvPr>
          <p:cNvSpPr/>
          <p:nvPr/>
        </p:nvSpPr>
        <p:spPr>
          <a:xfrm rot="5400000">
            <a:off x="43105" y="-50405"/>
            <a:ext cx="452388" cy="541138"/>
          </a:xfrm>
          <a:prstGeom prst="rtTriangle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图示 23">
            <a:extLst>
              <a:ext uri="{FF2B5EF4-FFF2-40B4-BE49-F238E27FC236}">
                <a16:creationId xmlns:a16="http://schemas.microsoft.com/office/drawing/2014/main" id="{59464EF7-CE40-46EF-8BE4-7D18A952AD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2588038"/>
              </p:ext>
            </p:extLst>
          </p:nvPr>
        </p:nvGraphicFramePr>
        <p:xfrm>
          <a:off x="315595" y="983161"/>
          <a:ext cx="11558270" cy="513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9C2146E-A3D3-28EF-E565-4BDB456825E2}"/>
              </a:ext>
            </a:extLst>
          </p:cNvPr>
          <p:cNvSpPr txBox="1"/>
          <p:nvPr/>
        </p:nvSpPr>
        <p:spPr>
          <a:xfrm>
            <a:off x="695154" y="1666714"/>
            <a:ext cx="4340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组长：刘泽宇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负责前两个阶段。</a:t>
            </a:r>
            <a:endParaRPr lang="en-US" altLang="zh-CN" dirty="0"/>
          </a:p>
          <a:p>
            <a:r>
              <a:rPr lang="en-US" altLang="zh-CN" dirty="0"/>
              <a:t>          1. </a:t>
            </a:r>
            <a:r>
              <a:rPr lang="zh-CN" altLang="en-US" dirty="0"/>
              <a:t>部署微服务系统</a:t>
            </a:r>
            <a:r>
              <a:rPr lang="en-US" altLang="zh-CN" dirty="0"/>
              <a:t>          </a:t>
            </a:r>
          </a:p>
          <a:p>
            <a:r>
              <a:rPr lang="en-US" altLang="zh-CN" dirty="0"/>
              <a:t>          2. Prometheus &amp; Grafana </a:t>
            </a:r>
            <a:r>
              <a:rPr lang="zh-CN" altLang="en-US" dirty="0"/>
              <a:t>工具进行数据采集与维护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4F3F2-E843-7F78-69A5-AEDE391BB559}"/>
              </a:ext>
            </a:extLst>
          </p:cNvPr>
          <p:cNvSpPr txBox="1"/>
          <p:nvPr/>
        </p:nvSpPr>
        <p:spPr>
          <a:xfrm>
            <a:off x="5693874" y="1397675"/>
            <a:ext cx="4401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</a:t>
            </a:r>
            <a:r>
              <a:rPr lang="en-US" altLang="zh-CN" dirty="0"/>
              <a:t>1</a:t>
            </a:r>
            <a:r>
              <a:rPr lang="zh-CN" altLang="en-US" dirty="0"/>
              <a:t>：冯金涛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负责第三个阶段。</a:t>
            </a:r>
            <a:endParaRPr lang="en-US" altLang="zh-CN" dirty="0"/>
          </a:p>
          <a:p>
            <a:r>
              <a:rPr lang="en-US" altLang="zh-CN" dirty="0"/>
              <a:t>          1.</a:t>
            </a:r>
            <a:r>
              <a:rPr lang="zh-CN" altLang="en-US" dirty="0"/>
              <a:t>用</a:t>
            </a:r>
            <a:r>
              <a:rPr lang="en-US" altLang="zh-CN" dirty="0"/>
              <a:t>Selenium &amp; JMeter </a:t>
            </a:r>
            <a:r>
              <a:rPr lang="zh-CN" altLang="en-US" dirty="0"/>
              <a:t>工具进行测试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EC8400-9784-4F8C-62B9-9F2582C1DCA5}"/>
              </a:ext>
            </a:extLst>
          </p:cNvPr>
          <p:cNvSpPr txBox="1"/>
          <p:nvPr/>
        </p:nvSpPr>
        <p:spPr>
          <a:xfrm>
            <a:off x="695154" y="3737172"/>
            <a:ext cx="440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</a:t>
            </a:r>
            <a:r>
              <a:rPr lang="en-US" altLang="zh-CN" dirty="0"/>
              <a:t>2</a:t>
            </a:r>
            <a:r>
              <a:rPr lang="zh-CN" altLang="en-US" dirty="0"/>
              <a:t>：谢其桐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负责第四个阶段。</a:t>
            </a:r>
            <a:endParaRPr lang="en-US" altLang="zh-CN" dirty="0"/>
          </a:p>
          <a:p>
            <a:r>
              <a:rPr lang="en-US" altLang="zh-CN" dirty="0"/>
              <a:t>          1.</a:t>
            </a:r>
            <a:r>
              <a:rPr lang="zh-CN" altLang="en-US" dirty="0"/>
              <a:t>主要负责数据搜集工作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C69A37-55F3-5F6E-08BC-3EE56A532623}"/>
              </a:ext>
            </a:extLst>
          </p:cNvPr>
          <p:cNvSpPr txBox="1"/>
          <p:nvPr/>
        </p:nvSpPr>
        <p:spPr>
          <a:xfrm>
            <a:off x="5742642" y="3125496"/>
            <a:ext cx="4401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</a:t>
            </a:r>
            <a:r>
              <a:rPr lang="en-US" altLang="zh-CN" dirty="0"/>
              <a:t>3</a:t>
            </a:r>
            <a:r>
              <a:rPr lang="zh-CN" altLang="en-US" dirty="0"/>
              <a:t>：杨亚轩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负责第四个阶段。</a:t>
            </a:r>
            <a:endParaRPr lang="en-US" altLang="zh-CN" dirty="0"/>
          </a:p>
          <a:p>
            <a:r>
              <a:rPr lang="en-US" altLang="zh-CN" dirty="0"/>
              <a:t>          1.</a:t>
            </a:r>
            <a:r>
              <a:rPr lang="zh-CN" altLang="en-US" dirty="0"/>
              <a:t>主要负责论文方法源代码复现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3606C-9FD0-A5BB-5AE6-65FC7457FA62}"/>
              </a:ext>
            </a:extLst>
          </p:cNvPr>
          <p:cNvSpPr txBox="1"/>
          <p:nvPr/>
        </p:nvSpPr>
        <p:spPr>
          <a:xfrm>
            <a:off x="5761035" y="4748737"/>
            <a:ext cx="440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</a:t>
            </a:r>
            <a:r>
              <a:rPr lang="en-US" altLang="zh-CN" dirty="0"/>
              <a:t>4</a:t>
            </a:r>
            <a:r>
              <a:rPr lang="zh-CN" altLang="en-US" dirty="0"/>
              <a:t>：毛玉林</a:t>
            </a:r>
            <a:endParaRPr lang="en-US" altLang="zh-CN" dirty="0"/>
          </a:p>
          <a:p>
            <a:r>
              <a:rPr lang="zh-CN" altLang="en-US" dirty="0"/>
              <a:t>阶段一</a:t>
            </a:r>
            <a:r>
              <a:rPr lang="en-US" altLang="zh-CN" dirty="0" err="1"/>
              <a:t>ChaosMesh</a:t>
            </a:r>
            <a:r>
              <a:rPr lang="zh-CN" altLang="en-US" dirty="0"/>
              <a:t>异常注入</a:t>
            </a:r>
            <a:endParaRPr lang="en-US" altLang="zh-CN" dirty="0"/>
          </a:p>
          <a:p>
            <a:r>
              <a:rPr lang="zh-CN" altLang="en-US" dirty="0"/>
              <a:t>阶段四论文选择阅读，结果评估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8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24BFEC8-C44D-449B-B4CD-D51136A0F663}"/>
              </a:ext>
            </a:extLst>
          </p:cNvPr>
          <p:cNvSpPr/>
          <p:nvPr/>
        </p:nvSpPr>
        <p:spPr>
          <a:xfrm>
            <a:off x="0" y="1"/>
            <a:ext cx="11789923" cy="6186594"/>
          </a:xfrm>
          <a:custGeom>
            <a:avLst/>
            <a:gdLst>
              <a:gd name="connsiteX0" fmla="*/ 0 w 10697574"/>
              <a:gd name="connsiteY0" fmla="*/ 0 h 5613400"/>
              <a:gd name="connsiteX1" fmla="*/ 10697574 w 10697574"/>
              <a:gd name="connsiteY1" fmla="*/ 0 h 5613400"/>
              <a:gd name="connsiteX2" fmla="*/ 10666756 w 10697574"/>
              <a:gd name="connsiteY2" fmla="*/ 198034 h 5613400"/>
              <a:gd name="connsiteX3" fmla="*/ 2933438 w 10697574"/>
              <a:gd name="connsiteY3" fmla="*/ 5613400 h 5613400"/>
              <a:gd name="connsiteX4" fmla="*/ 243469 w 10697574"/>
              <a:gd name="connsiteY4" fmla="*/ 5225764 h 5613400"/>
              <a:gd name="connsiteX5" fmla="*/ 0 w 10697574"/>
              <a:gd name="connsiteY5" fmla="*/ 5147378 h 5613400"/>
              <a:gd name="connsiteX6" fmla="*/ 0 w 10697574"/>
              <a:gd name="connsiteY6" fmla="*/ 0 h 56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97574" h="5613400">
                <a:moveTo>
                  <a:pt x="0" y="0"/>
                </a:moveTo>
                <a:lnTo>
                  <a:pt x="10697574" y="0"/>
                </a:lnTo>
                <a:lnTo>
                  <a:pt x="10666756" y="198034"/>
                </a:lnTo>
                <a:cubicBezTo>
                  <a:pt x="10092957" y="3264425"/>
                  <a:pt x="6849144" y="5613400"/>
                  <a:pt x="2933438" y="5613400"/>
                </a:cubicBezTo>
                <a:cubicBezTo>
                  <a:pt x="1988268" y="5613400"/>
                  <a:pt x="1082244" y="5476540"/>
                  <a:pt x="243469" y="5225764"/>
                </a:cubicBezTo>
                <a:lnTo>
                  <a:pt x="0" y="514737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EB5D284-D92B-4420-907E-83797CEC677B}"/>
              </a:ext>
            </a:extLst>
          </p:cNvPr>
          <p:cNvSpPr/>
          <p:nvPr/>
        </p:nvSpPr>
        <p:spPr>
          <a:xfrm>
            <a:off x="0" y="0"/>
            <a:ext cx="10697574" cy="5613400"/>
          </a:xfrm>
          <a:custGeom>
            <a:avLst/>
            <a:gdLst>
              <a:gd name="connsiteX0" fmla="*/ 0 w 10697574"/>
              <a:gd name="connsiteY0" fmla="*/ 0 h 5613400"/>
              <a:gd name="connsiteX1" fmla="*/ 10697574 w 10697574"/>
              <a:gd name="connsiteY1" fmla="*/ 0 h 5613400"/>
              <a:gd name="connsiteX2" fmla="*/ 10666756 w 10697574"/>
              <a:gd name="connsiteY2" fmla="*/ 198034 h 5613400"/>
              <a:gd name="connsiteX3" fmla="*/ 2933438 w 10697574"/>
              <a:gd name="connsiteY3" fmla="*/ 5613400 h 5613400"/>
              <a:gd name="connsiteX4" fmla="*/ 243469 w 10697574"/>
              <a:gd name="connsiteY4" fmla="*/ 5225764 h 5613400"/>
              <a:gd name="connsiteX5" fmla="*/ 0 w 10697574"/>
              <a:gd name="connsiteY5" fmla="*/ 5147378 h 5613400"/>
              <a:gd name="connsiteX6" fmla="*/ 0 w 10697574"/>
              <a:gd name="connsiteY6" fmla="*/ 0 h 56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97574" h="5613400">
                <a:moveTo>
                  <a:pt x="0" y="0"/>
                </a:moveTo>
                <a:lnTo>
                  <a:pt x="10697574" y="0"/>
                </a:lnTo>
                <a:lnTo>
                  <a:pt x="10666756" y="198034"/>
                </a:lnTo>
                <a:cubicBezTo>
                  <a:pt x="10092957" y="3264425"/>
                  <a:pt x="6849144" y="5613400"/>
                  <a:pt x="2933438" y="5613400"/>
                </a:cubicBezTo>
                <a:cubicBezTo>
                  <a:pt x="1988268" y="5613400"/>
                  <a:pt x="1082244" y="5476540"/>
                  <a:pt x="243469" y="5225764"/>
                </a:cubicBezTo>
                <a:lnTo>
                  <a:pt x="0" y="514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C72706DA-E3C8-4975-AEC5-71E6032BA6BB}"/>
              </a:ext>
            </a:extLst>
          </p:cNvPr>
          <p:cNvSpPr/>
          <p:nvPr/>
        </p:nvSpPr>
        <p:spPr>
          <a:xfrm>
            <a:off x="0" y="0"/>
            <a:ext cx="10697574" cy="5613400"/>
          </a:xfrm>
          <a:custGeom>
            <a:avLst/>
            <a:gdLst>
              <a:gd name="connsiteX0" fmla="*/ 0 w 10697574"/>
              <a:gd name="connsiteY0" fmla="*/ 0 h 5613400"/>
              <a:gd name="connsiteX1" fmla="*/ 10697574 w 10697574"/>
              <a:gd name="connsiteY1" fmla="*/ 0 h 5613400"/>
              <a:gd name="connsiteX2" fmla="*/ 10666756 w 10697574"/>
              <a:gd name="connsiteY2" fmla="*/ 198034 h 5613400"/>
              <a:gd name="connsiteX3" fmla="*/ 2933438 w 10697574"/>
              <a:gd name="connsiteY3" fmla="*/ 5613400 h 5613400"/>
              <a:gd name="connsiteX4" fmla="*/ 243469 w 10697574"/>
              <a:gd name="connsiteY4" fmla="*/ 5225764 h 5613400"/>
              <a:gd name="connsiteX5" fmla="*/ 0 w 10697574"/>
              <a:gd name="connsiteY5" fmla="*/ 5147378 h 5613400"/>
              <a:gd name="connsiteX6" fmla="*/ 0 w 10697574"/>
              <a:gd name="connsiteY6" fmla="*/ 0 h 56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97574" h="5613400">
                <a:moveTo>
                  <a:pt x="0" y="0"/>
                </a:moveTo>
                <a:lnTo>
                  <a:pt x="10697574" y="0"/>
                </a:lnTo>
                <a:lnTo>
                  <a:pt x="10666756" y="198034"/>
                </a:lnTo>
                <a:cubicBezTo>
                  <a:pt x="10092957" y="3264425"/>
                  <a:pt x="6849144" y="5613400"/>
                  <a:pt x="2933438" y="5613400"/>
                </a:cubicBezTo>
                <a:cubicBezTo>
                  <a:pt x="1988268" y="5613400"/>
                  <a:pt x="1082244" y="5476540"/>
                  <a:pt x="243469" y="5225764"/>
                </a:cubicBezTo>
                <a:lnTo>
                  <a:pt x="0" y="5147378"/>
                </a:lnTo>
                <a:lnTo>
                  <a:pt x="0" y="0"/>
                </a:lnTo>
                <a:close/>
              </a:path>
            </a:pathLst>
          </a:custGeom>
          <a:solidFill>
            <a:srgbClr val="7E0C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68BE0675-A645-48B7-AFC4-18810C6B7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6"/>
          <a:stretch>
            <a:fillRect/>
          </a:stretch>
        </p:blipFill>
        <p:spPr>
          <a:xfrm>
            <a:off x="8686800" y="3149601"/>
            <a:ext cx="3505200" cy="4927600"/>
          </a:xfrm>
          <a:custGeom>
            <a:avLst/>
            <a:gdLst>
              <a:gd name="connsiteX0" fmla="*/ 0 w 3505200"/>
              <a:gd name="connsiteY0" fmla="*/ 0 h 4927600"/>
              <a:gd name="connsiteX1" fmla="*/ 3505200 w 3505200"/>
              <a:gd name="connsiteY1" fmla="*/ 0 h 4927600"/>
              <a:gd name="connsiteX2" fmla="*/ 3505200 w 3505200"/>
              <a:gd name="connsiteY2" fmla="*/ 3708399 h 4927600"/>
              <a:gd name="connsiteX3" fmla="*/ 599070 w 3505200"/>
              <a:gd name="connsiteY3" fmla="*/ 3708399 h 4927600"/>
              <a:gd name="connsiteX4" fmla="*/ 599070 w 3505200"/>
              <a:gd name="connsiteY4" fmla="*/ 4927600 h 4927600"/>
              <a:gd name="connsiteX5" fmla="*/ 0 w 3505200"/>
              <a:gd name="connsiteY5" fmla="*/ 492760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927600">
                <a:moveTo>
                  <a:pt x="0" y="0"/>
                </a:moveTo>
                <a:lnTo>
                  <a:pt x="3505200" y="0"/>
                </a:lnTo>
                <a:lnTo>
                  <a:pt x="3505200" y="3708399"/>
                </a:lnTo>
                <a:lnTo>
                  <a:pt x="599070" y="3708399"/>
                </a:lnTo>
                <a:lnTo>
                  <a:pt x="599070" y="4927600"/>
                </a:lnTo>
                <a:lnTo>
                  <a:pt x="0" y="4927600"/>
                </a:lnTo>
                <a:close/>
              </a:path>
            </a:pathLst>
          </a:cu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5038E5C-C801-4104-A010-F4FC435BD640}"/>
              </a:ext>
            </a:extLst>
          </p:cNvPr>
          <p:cNvSpPr/>
          <p:nvPr/>
        </p:nvSpPr>
        <p:spPr>
          <a:xfrm>
            <a:off x="213502" y="637403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7E0C6E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8F8DECB-88C6-4936-9167-DB03B549CFE5}"/>
              </a:ext>
            </a:extLst>
          </p:cNvPr>
          <p:cNvGrpSpPr/>
          <p:nvPr/>
        </p:nvGrpSpPr>
        <p:grpSpPr>
          <a:xfrm>
            <a:off x="-103998" y="2030229"/>
            <a:ext cx="8035390" cy="1843271"/>
            <a:chOff x="2063750" y="2658600"/>
            <a:chExt cx="8035390" cy="184327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67ED02D-96A9-415B-8A48-468025274648}"/>
                </a:ext>
              </a:extLst>
            </p:cNvPr>
            <p:cNvGrpSpPr/>
            <p:nvPr/>
          </p:nvGrpSpPr>
          <p:grpSpPr>
            <a:xfrm>
              <a:off x="2092860" y="3072404"/>
              <a:ext cx="8006280" cy="1429467"/>
              <a:chOff x="2092860" y="2828835"/>
              <a:chExt cx="8006280" cy="1429467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31B26A6-CEF5-4C8F-BA94-28946A0A56BA}"/>
                  </a:ext>
                </a:extLst>
              </p:cNvPr>
              <p:cNvSpPr txBox="1"/>
              <p:nvPr/>
            </p:nvSpPr>
            <p:spPr>
              <a:xfrm>
                <a:off x="2092860" y="2828835"/>
                <a:ext cx="80062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谢谢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E0D14DF-4E6E-4239-B49C-4715BED41338}"/>
                  </a:ext>
                </a:extLst>
              </p:cNvPr>
              <p:cNvSpPr txBox="1"/>
              <p:nvPr/>
            </p:nvSpPr>
            <p:spPr>
              <a:xfrm>
                <a:off x="2092860" y="3735082"/>
                <a:ext cx="8006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6D6AA0F-25AA-48D7-B0FD-2E874C9F335F}"/>
                </a:ext>
              </a:extLst>
            </p:cNvPr>
            <p:cNvSpPr txBox="1"/>
            <p:nvPr/>
          </p:nvSpPr>
          <p:spPr>
            <a:xfrm>
              <a:off x="2063750" y="2658600"/>
              <a:ext cx="8006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A966A0"/>
                  </a:solidFill>
                  <a:latin typeface="+mj-ea"/>
                  <a:ea typeface="+mj-ea"/>
                </a:rPr>
                <a:t>THANKS</a:t>
              </a:r>
              <a:endParaRPr lang="zh-CN" altLang="en-US" sz="2000" b="1" dirty="0">
                <a:solidFill>
                  <a:srgbClr val="A966A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51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>
            <a:extLst>
              <a:ext uri="{FF2B5EF4-FFF2-40B4-BE49-F238E27FC236}">
                <a16:creationId xmlns:a16="http://schemas.microsoft.com/office/drawing/2014/main" id="{13886975-7A28-4534-99D5-CA126D3953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6"/>
          <a:stretch>
            <a:fillRect/>
          </a:stretch>
        </p:blipFill>
        <p:spPr>
          <a:xfrm>
            <a:off x="6080902" y="423944"/>
            <a:ext cx="6111098" cy="8590964"/>
          </a:xfrm>
          <a:custGeom>
            <a:avLst/>
            <a:gdLst>
              <a:gd name="connsiteX0" fmla="*/ 0 w 3505200"/>
              <a:gd name="connsiteY0" fmla="*/ 0 h 4927600"/>
              <a:gd name="connsiteX1" fmla="*/ 3505200 w 3505200"/>
              <a:gd name="connsiteY1" fmla="*/ 0 h 4927600"/>
              <a:gd name="connsiteX2" fmla="*/ 3505200 w 3505200"/>
              <a:gd name="connsiteY2" fmla="*/ 3708399 h 4927600"/>
              <a:gd name="connsiteX3" fmla="*/ 599070 w 3505200"/>
              <a:gd name="connsiteY3" fmla="*/ 3708399 h 4927600"/>
              <a:gd name="connsiteX4" fmla="*/ 599070 w 3505200"/>
              <a:gd name="connsiteY4" fmla="*/ 4927600 h 4927600"/>
              <a:gd name="connsiteX5" fmla="*/ 0 w 3505200"/>
              <a:gd name="connsiteY5" fmla="*/ 492760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927600">
                <a:moveTo>
                  <a:pt x="0" y="0"/>
                </a:moveTo>
                <a:lnTo>
                  <a:pt x="3505200" y="0"/>
                </a:lnTo>
                <a:lnTo>
                  <a:pt x="3505200" y="3708399"/>
                </a:lnTo>
                <a:lnTo>
                  <a:pt x="599070" y="3708399"/>
                </a:lnTo>
                <a:lnTo>
                  <a:pt x="599070" y="4927600"/>
                </a:lnTo>
                <a:lnTo>
                  <a:pt x="0" y="4927600"/>
                </a:lnTo>
                <a:close/>
              </a:path>
            </a:pathLst>
          </a:cu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9118AB0-1EA0-48FB-82C9-3B1770ED1BB7}"/>
              </a:ext>
            </a:extLst>
          </p:cNvPr>
          <p:cNvSpPr/>
          <p:nvPr/>
        </p:nvSpPr>
        <p:spPr>
          <a:xfrm>
            <a:off x="0" y="0"/>
            <a:ext cx="54356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55C050F-A7A6-4CF5-AEA7-37604C82F897}"/>
              </a:ext>
            </a:extLst>
          </p:cNvPr>
          <p:cNvSpPr/>
          <p:nvPr/>
        </p:nvSpPr>
        <p:spPr>
          <a:xfrm>
            <a:off x="26174" y="0"/>
            <a:ext cx="54356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E0C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269E7F-EEB1-4097-B430-CEC143B26F4F}"/>
              </a:ext>
            </a:extLst>
          </p:cNvPr>
          <p:cNvSpPr/>
          <p:nvPr/>
        </p:nvSpPr>
        <p:spPr>
          <a:xfrm>
            <a:off x="213502" y="637403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9E373A-EEC1-46A5-A37F-73A428C39D82}"/>
              </a:ext>
            </a:extLst>
          </p:cNvPr>
          <p:cNvGrpSpPr/>
          <p:nvPr/>
        </p:nvGrpSpPr>
        <p:grpSpPr>
          <a:xfrm>
            <a:off x="1504781" y="2325815"/>
            <a:ext cx="2194896" cy="1722407"/>
            <a:chOff x="1415881" y="1968203"/>
            <a:chExt cx="2194896" cy="172240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F4CEEC6-DB60-42B8-87A8-B22797207A82}"/>
                </a:ext>
              </a:extLst>
            </p:cNvPr>
            <p:cNvSpPr/>
            <p:nvPr/>
          </p:nvSpPr>
          <p:spPr>
            <a:xfrm>
              <a:off x="1651554" y="1968203"/>
              <a:ext cx="17235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  <a:latin typeface="+mn-ea"/>
                </a:rPr>
                <a:t>目录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E8772E9-18B3-4072-BCEA-9C301EB1B92A}"/>
                </a:ext>
              </a:extLst>
            </p:cNvPr>
            <p:cNvSpPr/>
            <p:nvPr/>
          </p:nvSpPr>
          <p:spPr>
            <a:xfrm>
              <a:off x="1415881" y="3167390"/>
              <a:ext cx="21948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+mn-ea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ECA64AD-8D0D-42BA-B712-A5F0DC38D961}"/>
                </a:ext>
              </a:extLst>
            </p:cNvPr>
            <p:cNvSpPr/>
            <p:nvPr/>
          </p:nvSpPr>
          <p:spPr>
            <a:xfrm>
              <a:off x="2088685" y="3088330"/>
              <a:ext cx="832316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4A58106-1839-4447-843D-CC53F0BDEB58}"/>
              </a:ext>
            </a:extLst>
          </p:cNvPr>
          <p:cNvGrpSpPr/>
          <p:nvPr/>
        </p:nvGrpSpPr>
        <p:grpSpPr>
          <a:xfrm>
            <a:off x="6096000" y="558591"/>
            <a:ext cx="4752710" cy="1308309"/>
            <a:chOff x="5345430" y="2349500"/>
            <a:chExt cx="4752710" cy="1308309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A8E4649-F5A6-4001-9E66-D27F160CB693}"/>
                </a:ext>
              </a:extLst>
            </p:cNvPr>
            <p:cNvSpPr/>
            <p:nvPr/>
          </p:nvSpPr>
          <p:spPr>
            <a:xfrm>
              <a:off x="5345430" y="2349500"/>
              <a:ext cx="1308309" cy="1308309"/>
            </a:xfrm>
            <a:prstGeom prst="ellipse">
              <a:avLst/>
            </a:prstGeom>
            <a:solidFill>
              <a:srgbClr val="7E0C6E"/>
            </a:solidFill>
            <a:ln w="381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8BD8F87-806E-41EF-A59B-9E6043E5E725}"/>
                </a:ext>
              </a:extLst>
            </p:cNvPr>
            <p:cNvSpPr/>
            <p:nvPr/>
          </p:nvSpPr>
          <p:spPr>
            <a:xfrm>
              <a:off x="7040893" y="2711482"/>
              <a:ext cx="305724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微服务系统介绍</a:t>
              </a:r>
            </a:p>
          </p:txBody>
        </p:sp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74DFD1D6-DE16-4333-9E38-7449638A0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3415" y="2497486"/>
              <a:ext cx="1049919" cy="1049919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E1D9D46-2033-4BDB-8462-610954776E48}"/>
              </a:ext>
            </a:extLst>
          </p:cNvPr>
          <p:cNvGrpSpPr/>
          <p:nvPr/>
        </p:nvGrpSpPr>
        <p:grpSpPr>
          <a:xfrm>
            <a:off x="6870484" y="2001977"/>
            <a:ext cx="4366187" cy="1308309"/>
            <a:chOff x="5345430" y="2349500"/>
            <a:chExt cx="4366187" cy="1308309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F04B17E-4ED5-4EAB-88BA-2FE0CFE252E5}"/>
                </a:ext>
              </a:extLst>
            </p:cNvPr>
            <p:cNvSpPr/>
            <p:nvPr/>
          </p:nvSpPr>
          <p:spPr>
            <a:xfrm>
              <a:off x="5345430" y="2349500"/>
              <a:ext cx="1308309" cy="1308309"/>
            </a:xfrm>
            <a:prstGeom prst="ellipse">
              <a:avLst/>
            </a:prstGeom>
            <a:solidFill>
              <a:srgbClr val="7E0C6E"/>
            </a:solidFill>
            <a:ln w="381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734A829-FBA2-4E49-870A-3E6660481D1E}"/>
                </a:ext>
              </a:extLst>
            </p:cNvPr>
            <p:cNvSpPr/>
            <p:nvPr/>
          </p:nvSpPr>
          <p:spPr>
            <a:xfrm>
              <a:off x="7064739" y="2711266"/>
              <a:ext cx="26468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项目测试展示</a:t>
              </a:r>
            </a:p>
          </p:txBody>
        </p:sp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FC37B6FB-2FA5-4CC7-B33F-60D46C63D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3415" y="2497486"/>
              <a:ext cx="1049919" cy="1049919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87C8F71-FF7A-4053-9905-64F9586D9054}"/>
              </a:ext>
            </a:extLst>
          </p:cNvPr>
          <p:cNvGrpSpPr/>
          <p:nvPr/>
        </p:nvGrpSpPr>
        <p:grpSpPr>
          <a:xfrm>
            <a:off x="7118519" y="3607921"/>
            <a:ext cx="4799806" cy="1308309"/>
            <a:chOff x="5345430" y="2349500"/>
            <a:chExt cx="4799806" cy="1308309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B7683A7-3680-4E19-B6E4-3A4B01E87222}"/>
                </a:ext>
              </a:extLst>
            </p:cNvPr>
            <p:cNvSpPr/>
            <p:nvPr/>
          </p:nvSpPr>
          <p:spPr>
            <a:xfrm>
              <a:off x="5345430" y="2349500"/>
              <a:ext cx="1308309" cy="1308309"/>
            </a:xfrm>
            <a:prstGeom prst="ellipse">
              <a:avLst/>
            </a:prstGeom>
            <a:solidFill>
              <a:srgbClr val="7E0C6E"/>
            </a:solidFill>
            <a:ln w="381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F0784F9-35A5-40C8-B5F8-78076ED93A0B}"/>
                </a:ext>
              </a:extLst>
            </p:cNvPr>
            <p:cNvSpPr/>
            <p:nvPr/>
          </p:nvSpPr>
          <p:spPr>
            <a:xfrm>
              <a:off x="7087989" y="2730057"/>
              <a:ext cx="305724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故障注入与监控</a:t>
              </a: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EA6B9280-DC41-41CA-A386-2D1296354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93415" y="2497486"/>
              <a:ext cx="1049919" cy="1049919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6BD6D2C-9C40-447A-BB7E-1514269B2A10}"/>
              </a:ext>
            </a:extLst>
          </p:cNvPr>
          <p:cNvGrpSpPr/>
          <p:nvPr/>
        </p:nvGrpSpPr>
        <p:grpSpPr>
          <a:xfrm>
            <a:off x="6834873" y="5223452"/>
            <a:ext cx="5359535" cy="1308309"/>
            <a:chOff x="5345430" y="2349500"/>
            <a:chExt cx="5359535" cy="1308309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C2F90C7-D950-4935-BA27-9EAA4FA72489}"/>
                </a:ext>
              </a:extLst>
            </p:cNvPr>
            <p:cNvSpPr/>
            <p:nvPr/>
          </p:nvSpPr>
          <p:spPr>
            <a:xfrm>
              <a:off x="5345430" y="2349500"/>
              <a:ext cx="1308309" cy="1308309"/>
            </a:xfrm>
            <a:prstGeom prst="ellipse">
              <a:avLst/>
            </a:prstGeom>
            <a:solidFill>
              <a:srgbClr val="7E0C6E"/>
            </a:solidFill>
            <a:ln w="381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7A27EFE-605F-4E97-B20A-558BA7715787}"/>
                </a:ext>
              </a:extLst>
            </p:cNvPr>
            <p:cNvSpPr/>
            <p:nvPr/>
          </p:nvSpPr>
          <p:spPr>
            <a:xfrm>
              <a:off x="6826980" y="2711266"/>
              <a:ext cx="387798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异常数据采集与分析</a:t>
              </a:r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6D4D5846-49E3-430B-9B5E-0004DC29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415" y="2497486"/>
              <a:ext cx="1049919" cy="1049919"/>
            </a:xfrm>
            <a:prstGeom prst="rect">
              <a:avLst/>
            </a:prstGeom>
          </p:spPr>
        </p:pic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724FD813-38AA-4842-94DD-AC949B5BF1D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6F1A5D"/>
              </a:clrFrom>
              <a:clrTo>
                <a:srgbClr val="6F1A5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2400300" cy="1020128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23C0CC9F-D5D3-4133-9C6D-D87D1A30C2A9}"/>
              </a:ext>
            </a:extLst>
          </p:cNvPr>
          <p:cNvGrpSpPr/>
          <p:nvPr/>
        </p:nvGrpSpPr>
        <p:grpSpPr>
          <a:xfrm>
            <a:off x="0" y="0"/>
            <a:ext cx="5867400" cy="6858000"/>
            <a:chOff x="0" y="0"/>
            <a:chExt cx="5867400" cy="685800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913017C-6C69-4ED1-8152-180D717422A7}"/>
                </a:ext>
              </a:extLst>
            </p:cNvPr>
            <p:cNvSpPr/>
            <p:nvPr/>
          </p:nvSpPr>
          <p:spPr>
            <a:xfrm>
              <a:off x="0" y="0"/>
              <a:ext cx="5867400" cy="6858000"/>
            </a:xfrm>
            <a:custGeom>
              <a:avLst/>
              <a:gdLst>
                <a:gd name="connsiteX0" fmla="*/ 0 w 5435600"/>
                <a:gd name="connsiteY0" fmla="*/ 0 h 6858000"/>
                <a:gd name="connsiteX1" fmla="*/ 3247144 w 5435600"/>
                <a:gd name="connsiteY1" fmla="*/ 0 h 6858000"/>
                <a:gd name="connsiteX2" fmla="*/ 3345299 w 5435600"/>
                <a:gd name="connsiteY2" fmla="*/ 50273 h 6858000"/>
                <a:gd name="connsiteX3" fmla="*/ 5435600 w 5435600"/>
                <a:gd name="connsiteY3" fmla="*/ 3562350 h 6858000"/>
                <a:gd name="connsiteX4" fmla="*/ 3982100 w 5435600"/>
                <a:gd name="connsiteY4" fmla="*/ 6644431 h 6858000"/>
                <a:gd name="connsiteX5" fmla="*/ 3696498 w 5435600"/>
                <a:gd name="connsiteY5" fmla="*/ 6858000 h 6858000"/>
                <a:gd name="connsiteX6" fmla="*/ 0 w 54356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5600" h="6858000">
                  <a:moveTo>
                    <a:pt x="0" y="0"/>
                  </a:moveTo>
                  <a:lnTo>
                    <a:pt x="3247144" y="0"/>
                  </a:lnTo>
                  <a:lnTo>
                    <a:pt x="3345299" y="50273"/>
                  </a:lnTo>
                  <a:cubicBezTo>
                    <a:pt x="4590377" y="726639"/>
                    <a:pt x="5435600" y="2045788"/>
                    <a:pt x="5435600" y="3562350"/>
                  </a:cubicBezTo>
                  <a:cubicBezTo>
                    <a:pt x="5435600" y="4803174"/>
                    <a:pt x="4869789" y="5911845"/>
                    <a:pt x="3982100" y="6644431"/>
                  </a:cubicBezTo>
                  <a:lnTo>
                    <a:pt x="3696498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8DB294E-B3A6-472D-AF40-53DC1D5570A4}"/>
                </a:ext>
              </a:extLst>
            </p:cNvPr>
            <p:cNvSpPr/>
            <p:nvPr/>
          </p:nvSpPr>
          <p:spPr>
            <a:xfrm>
              <a:off x="4801376" y="965095"/>
              <a:ext cx="495300" cy="49530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2922AF9-503A-435B-9EA8-0196B58C1613}"/>
                </a:ext>
              </a:extLst>
            </p:cNvPr>
            <p:cNvSpPr/>
            <p:nvPr/>
          </p:nvSpPr>
          <p:spPr>
            <a:xfrm>
              <a:off x="5470059" y="4805826"/>
              <a:ext cx="247650" cy="24765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F3DCA4B-3B17-4D3D-80B4-732BA8D19608}"/>
                </a:ext>
              </a:extLst>
            </p:cNvPr>
            <p:cNvSpPr/>
            <p:nvPr/>
          </p:nvSpPr>
          <p:spPr>
            <a:xfrm>
              <a:off x="4677551" y="6232498"/>
              <a:ext cx="123825" cy="123825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390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FAC51-AFD4-A6ED-17BE-1902BE546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333AF0B-B7FB-15C5-5625-E4BF543EA411}"/>
              </a:ext>
            </a:extLst>
          </p:cNvPr>
          <p:cNvSpPr/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A17E2A4-81E3-F72F-42BA-F47B410C19AE}"/>
              </a:ext>
            </a:extLst>
          </p:cNvPr>
          <p:cNvSpPr/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E0C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6140A30-328D-22D6-3CF1-FD079E6199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F1A5D"/>
              </a:clrFrom>
              <a:clrTo>
                <a:srgbClr val="6F1A5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2400300" cy="10201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14EF5D4-7060-F22F-B643-9FEE151E6A71}"/>
              </a:ext>
            </a:extLst>
          </p:cNvPr>
          <p:cNvSpPr/>
          <p:nvPr/>
        </p:nvSpPr>
        <p:spPr>
          <a:xfrm>
            <a:off x="213502" y="637403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76256E-4F57-2D93-F614-ACF890BD5801}"/>
              </a:ext>
            </a:extLst>
          </p:cNvPr>
          <p:cNvGrpSpPr/>
          <p:nvPr/>
        </p:nvGrpSpPr>
        <p:grpSpPr>
          <a:xfrm>
            <a:off x="0" y="0"/>
            <a:ext cx="7785100" cy="6858000"/>
            <a:chOff x="0" y="0"/>
            <a:chExt cx="5867400" cy="6858000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8CC7B7E-2347-B9AB-C19C-9FCC9B6393E8}"/>
                </a:ext>
              </a:extLst>
            </p:cNvPr>
            <p:cNvSpPr/>
            <p:nvPr/>
          </p:nvSpPr>
          <p:spPr>
            <a:xfrm>
              <a:off x="0" y="0"/>
              <a:ext cx="5867400" cy="6858000"/>
            </a:xfrm>
            <a:custGeom>
              <a:avLst/>
              <a:gdLst>
                <a:gd name="connsiteX0" fmla="*/ 0 w 5435600"/>
                <a:gd name="connsiteY0" fmla="*/ 0 h 6858000"/>
                <a:gd name="connsiteX1" fmla="*/ 3247144 w 5435600"/>
                <a:gd name="connsiteY1" fmla="*/ 0 h 6858000"/>
                <a:gd name="connsiteX2" fmla="*/ 3345299 w 5435600"/>
                <a:gd name="connsiteY2" fmla="*/ 50273 h 6858000"/>
                <a:gd name="connsiteX3" fmla="*/ 5435600 w 5435600"/>
                <a:gd name="connsiteY3" fmla="*/ 3562350 h 6858000"/>
                <a:gd name="connsiteX4" fmla="*/ 3982100 w 5435600"/>
                <a:gd name="connsiteY4" fmla="*/ 6644431 h 6858000"/>
                <a:gd name="connsiteX5" fmla="*/ 3696498 w 5435600"/>
                <a:gd name="connsiteY5" fmla="*/ 6858000 h 6858000"/>
                <a:gd name="connsiteX6" fmla="*/ 0 w 54356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5600" h="6858000">
                  <a:moveTo>
                    <a:pt x="0" y="0"/>
                  </a:moveTo>
                  <a:lnTo>
                    <a:pt x="3247144" y="0"/>
                  </a:lnTo>
                  <a:lnTo>
                    <a:pt x="3345299" y="50273"/>
                  </a:lnTo>
                  <a:cubicBezTo>
                    <a:pt x="4590377" y="726639"/>
                    <a:pt x="5435600" y="2045788"/>
                    <a:pt x="5435600" y="3562350"/>
                  </a:cubicBezTo>
                  <a:cubicBezTo>
                    <a:pt x="5435600" y="4803174"/>
                    <a:pt x="4869789" y="5911845"/>
                    <a:pt x="3982100" y="6644431"/>
                  </a:cubicBezTo>
                  <a:lnTo>
                    <a:pt x="3696498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86415E7-8B45-2137-B02F-8A8D05DF4B9B}"/>
                </a:ext>
              </a:extLst>
            </p:cNvPr>
            <p:cNvSpPr/>
            <p:nvPr/>
          </p:nvSpPr>
          <p:spPr>
            <a:xfrm>
              <a:off x="4801376" y="965095"/>
              <a:ext cx="495300" cy="49530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2DCB988-0EDA-92D3-35E0-B21981C5BC5C}"/>
                </a:ext>
              </a:extLst>
            </p:cNvPr>
            <p:cNvSpPr/>
            <p:nvPr/>
          </p:nvSpPr>
          <p:spPr>
            <a:xfrm>
              <a:off x="5470059" y="4805826"/>
              <a:ext cx="247650" cy="24765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1BFC905-97A7-DE38-8D2A-89DFD94749EF}"/>
                </a:ext>
              </a:extLst>
            </p:cNvPr>
            <p:cNvSpPr/>
            <p:nvPr/>
          </p:nvSpPr>
          <p:spPr>
            <a:xfrm>
              <a:off x="4677551" y="6232498"/>
              <a:ext cx="123825" cy="123825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F203F3F-BC62-8256-B354-E46BCA2A4F35}"/>
              </a:ext>
            </a:extLst>
          </p:cNvPr>
          <p:cNvSpPr/>
          <p:nvPr/>
        </p:nvSpPr>
        <p:spPr>
          <a:xfrm>
            <a:off x="959854" y="2363915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+mn-ea"/>
              </a:rPr>
              <a:t>微服务系统介绍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AFCC2AF-8C0A-011F-8974-B44DADB14F8E}"/>
              </a:ext>
            </a:extLst>
          </p:cNvPr>
          <p:cNvSpPr/>
          <p:nvPr/>
        </p:nvSpPr>
        <p:spPr>
          <a:xfrm>
            <a:off x="8341637" y="1472990"/>
            <a:ext cx="3114955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gradFill>
                  <a:gsLst>
                    <a:gs pos="0">
                      <a:srgbClr val="7E0C6E"/>
                    </a:gs>
                    <a:gs pos="33000">
                      <a:srgbClr val="7E0C6E"/>
                    </a:gs>
                    <a:gs pos="86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</a:t>
            </a:r>
            <a:endParaRPr lang="zh-CN" altLang="en-US" sz="19900" b="1" dirty="0">
              <a:gradFill>
                <a:gsLst>
                  <a:gs pos="0">
                    <a:srgbClr val="7E0C6E"/>
                  </a:gs>
                  <a:gs pos="33000">
                    <a:srgbClr val="7E0C6E"/>
                  </a:gs>
                  <a:gs pos="86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68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229AB-2133-DEEF-4A5B-F2FEEE740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43A4DF-70F6-A9B6-99B1-5F239842A826}"/>
              </a:ext>
            </a:extLst>
          </p:cNvPr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6C40D44-5739-5C7F-E16D-74A87DF0DFBB}"/>
              </a:ext>
            </a:extLst>
          </p:cNvPr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26CCC57-188E-CF7E-E756-1C03AABC39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546E1F8-A855-2D1C-5637-7DA3BE815EB2}"/>
              </a:ext>
            </a:extLst>
          </p:cNvPr>
          <p:cNvSpPr/>
          <p:nvPr/>
        </p:nvSpPr>
        <p:spPr>
          <a:xfrm>
            <a:off x="695154" y="230578"/>
            <a:ext cx="4089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部署微服务：</a:t>
            </a:r>
            <a:r>
              <a:rPr lang="en-US" altLang="zh-CN" sz="2400" dirty="0">
                <a:hlinkClick r:id="rId6"/>
              </a:rPr>
              <a:t>Online-Boutique</a:t>
            </a:r>
            <a:endParaRPr lang="en-US" altLang="zh-CN" sz="24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34A93A2-2AFD-7F1C-C6BB-AC3ABD73A0F8}"/>
              </a:ext>
            </a:extLst>
          </p:cNvPr>
          <p:cNvGrpSpPr/>
          <p:nvPr/>
        </p:nvGrpSpPr>
        <p:grpSpPr>
          <a:xfrm>
            <a:off x="-1270" y="-6030"/>
            <a:ext cx="541138" cy="632650"/>
            <a:chOff x="-1270" y="-6030"/>
            <a:chExt cx="541138" cy="632650"/>
          </a:xfrm>
        </p:grpSpPr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532D44C2-A996-3D04-E591-D075D9AF24CF}"/>
                </a:ext>
              </a:extLst>
            </p:cNvPr>
            <p:cNvSpPr/>
            <p:nvPr/>
          </p:nvSpPr>
          <p:spPr>
            <a:xfrm rot="5400000">
              <a:off x="-42316" y="44436"/>
              <a:ext cx="623230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E0C6E"/>
                </a:solidFill>
              </a:endParaRPr>
            </a:p>
          </p:txBody>
        </p:sp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CFC2083F-6672-919F-984F-4EAEE2A40CDE}"/>
                </a:ext>
              </a:extLst>
            </p:cNvPr>
            <p:cNvSpPr/>
            <p:nvPr/>
          </p:nvSpPr>
          <p:spPr>
            <a:xfrm rot="5400000">
              <a:off x="43105" y="-50405"/>
              <a:ext cx="452388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F351377-F739-BD83-3429-1777C70C4503}"/>
              </a:ext>
            </a:extLst>
          </p:cNvPr>
          <p:cNvSpPr txBox="1"/>
          <p:nvPr/>
        </p:nvSpPr>
        <p:spPr>
          <a:xfrm>
            <a:off x="7465219" y="1550194"/>
            <a:ext cx="4431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我们选择的是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在线精品店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”(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hlinkClick r:id="rId6"/>
              </a:rPr>
              <a:t>Online-Boutique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这一微服务，它是一款基于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Web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的电子商务应用程序，用户可以在其中浏览商品、将其添加到购物车并购买。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801D5A-281F-7C84-5076-E30635EFFEC9}"/>
              </a:ext>
            </a:extLst>
          </p:cNvPr>
          <p:cNvSpPr txBox="1"/>
          <p:nvPr/>
        </p:nvSpPr>
        <p:spPr>
          <a:xfrm>
            <a:off x="192882" y="5443062"/>
            <a:ext cx="696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其仓库演示是使用</a:t>
            </a:r>
            <a:r>
              <a:rPr lang="en-US" altLang="zh-CN" dirty="0"/>
              <a:t>gk8s</a:t>
            </a:r>
            <a:r>
              <a:rPr lang="zh-CN" altLang="en-US" dirty="0"/>
              <a:t>，但其明确说明适用于任何 </a:t>
            </a:r>
            <a:r>
              <a:rPr lang="en-US" altLang="zh-CN" dirty="0"/>
              <a:t>Kubernetes </a:t>
            </a:r>
            <a:r>
              <a:rPr lang="zh-CN" altLang="en-US" dirty="0"/>
              <a:t>集群。</a:t>
            </a:r>
            <a:endParaRPr lang="en-US" altLang="zh-CN" dirty="0"/>
          </a:p>
          <a:p>
            <a:pPr algn="ctr"/>
            <a:r>
              <a:rPr lang="zh-CN" altLang="en-US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上图为微服务演示视频</a:t>
            </a:r>
          </a:p>
        </p:txBody>
      </p:sp>
      <p:pic>
        <p:nvPicPr>
          <p:cNvPr id="14" name="Desktop 2025.06.07 - 17.42.24.01">
            <a:hlinkClick r:id="" action="ppaction://media"/>
            <a:extLst>
              <a:ext uri="{FF2B5EF4-FFF2-40B4-BE49-F238E27FC236}">
                <a16:creationId xmlns:a16="http://schemas.microsoft.com/office/drawing/2014/main" id="{64D888D5-5E67-7A24-ACAE-C42E14008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5495" y="1323670"/>
            <a:ext cx="6694488" cy="37656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34C4644-84E9-730D-0C17-2D6219AEBDDB}"/>
              </a:ext>
            </a:extLst>
          </p:cNvPr>
          <p:cNvSpPr txBox="1"/>
          <p:nvPr/>
        </p:nvSpPr>
        <p:spPr>
          <a:xfrm>
            <a:off x="7465219" y="3114675"/>
            <a:ext cx="41648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部署流程与第一次实验基本一致，需要注意的是不同微服务内部各服务命名方式规则不一致，导致部署命令可能有所出入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需要参考相关仓库说明进行部署。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其次，部署时最好新建一个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minikube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集群，在新集群中完成部署等实验。</a:t>
            </a:r>
          </a:p>
        </p:txBody>
      </p:sp>
    </p:spTree>
    <p:extLst>
      <p:ext uri="{BB962C8B-B14F-4D97-AF65-F5344CB8AC3E}">
        <p14:creationId xmlns:p14="http://schemas.microsoft.com/office/powerpoint/2010/main" val="104095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95D62-F199-0A81-6FC7-EA1E3D29C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D364C25-ACD2-9727-397D-13F3A0E16D0B}"/>
              </a:ext>
            </a:extLst>
          </p:cNvPr>
          <p:cNvSpPr/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C8BB99A-DF87-DF3D-2AAE-72B376E8DCFA}"/>
              </a:ext>
            </a:extLst>
          </p:cNvPr>
          <p:cNvSpPr/>
          <p:nvPr/>
        </p:nvSpPr>
        <p:spPr>
          <a:xfrm>
            <a:off x="18892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E0C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FBEDD4-7204-3C47-DD2A-9F505C5F4A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F1A5D"/>
              </a:clrFrom>
              <a:clrTo>
                <a:srgbClr val="6F1A5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2400300" cy="10201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03E1BE8-504C-8FCE-4863-9B9FBB2ED0E9}"/>
              </a:ext>
            </a:extLst>
          </p:cNvPr>
          <p:cNvSpPr/>
          <p:nvPr/>
        </p:nvSpPr>
        <p:spPr>
          <a:xfrm>
            <a:off x="213502" y="637403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4D1DE84-FBEA-7CA5-E031-1CC9B71B963B}"/>
              </a:ext>
            </a:extLst>
          </p:cNvPr>
          <p:cNvGrpSpPr/>
          <p:nvPr/>
        </p:nvGrpSpPr>
        <p:grpSpPr>
          <a:xfrm>
            <a:off x="0" y="0"/>
            <a:ext cx="7785100" cy="6858000"/>
            <a:chOff x="0" y="0"/>
            <a:chExt cx="5867400" cy="6858000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4326C67-D32A-FEDA-F703-FE5208452116}"/>
                </a:ext>
              </a:extLst>
            </p:cNvPr>
            <p:cNvSpPr/>
            <p:nvPr/>
          </p:nvSpPr>
          <p:spPr>
            <a:xfrm>
              <a:off x="0" y="0"/>
              <a:ext cx="5867400" cy="6858000"/>
            </a:xfrm>
            <a:custGeom>
              <a:avLst/>
              <a:gdLst>
                <a:gd name="connsiteX0" fmla="*/ 0 w 5435600"/>
                <a:gd name="connsiteY0" fmla="*/ 0 h 6858000"/>
                <a:gd name="connsiteX1" fmla="*/ 3247144 w 5435600"/>
                <a:gd name="connsiteY1" fmla="*/ 0 h 6858000"/>
                <a:gd name="connsiteX2" fmla="*/ 3345299 w 5435600"/>
                <a:gd name="connsiteY2" fmla="*/ 50273 h 6858000"/>
                <a:gd name="connsiteX3" fmla="*/ 5435600 w 5435600"/>
                <a:gd name="connsiteY3" fmla="*/ 3562350 h 6858000"/>
                <a:gd name="connsiteX4" fmla="*/ 3982100 w 5435600"/>
                <a:gd name="connsiteY4" fmla="*/ 6644431 h 6858000"/>
                <a:gd name="connsiteX5" fmla="*/ 3696498 w 5435600"/>
                <a:gd name="connsiteY5" fmla="*/ 6858000 h 6858000"/>
                <a:gd name="connsiteX6" fmla="*/ 0 w 54356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5600" h="6858000">
                  <a:moveTo>
                    <a:pt x="0" y="0"/>
                  </a:moveTo>
                  <a:lnTo>
                    <a:pt x="3247144" y="0"/>
                  </a:lnTo>
                  <a:lnTo>
                    <a:pt x="3345299" y="50273"/>
                  </a:lnTo>
                  <a:cubicBezTo>
                    <a:pt x="4590377" y="726639"/>
                    <a:pt x="5435600" y="2045788"/>
                    <a:pt x="5435600" y="3562350"/>
                  </a:cubicBezTo>
                  <a:cubicBezTo>
                    <a:pt x="5435600" y="4803174"/>
                    <a:pt x="4869789" y="5911845"/>
                    <a:pt x="3982100" y="6644431"/>
                  </a:cubicBezTo>
                  <a:lnTo>
                    <a:pt x="3696498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73ADA82-857C-13B2-3BBB-F773149A9BCF}"/>
                </a:ext>
              </a:extLst>
            </p:cNvPr>
            <p:cNvSpPr/>
            <p:nvPr/>
          </p:nvSpPr>
          <p:spPr>
            <a:xfrm>
              <a:off x="4801376" y="965095"/>
              <a:ext cx="495300" cy="49530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63DBCB9-359B-20F9-78EE-50F0D1692F7E}"/>
                </a:ext>
              </a:extLst>
            </p:cNvPr>
            <p:cNvSpPr/>
            <p:nvPr/>
          </p:nvSpPr>
          <p:spPr>
            <a:xfrm>
              <a:off x="5470059" y="4805826"/>
              <a:ext cx="247650" cy="24765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28EF0B0-1C90-2591-F15F-24DBFDDAA484}"/>
                </a:ext>
              </a:extLst>
            </p:cNvPr>
            <p:cNvSpPr/>
            <p:nvPr/>
          </p:nvSpPr>
          <p:spPr>
            <a:xfrm>
              <a:off x="4677551" y="6232498"/>
              <a:ext cx="123825" cy="123825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0393BD4-1659-D91A-04FB-81AD209E9731}"/>
              </a:ext>
            </a:extLst>
          </p:cNvPr>
          <p:cNvSpPr/>
          <p:nvPr/>
        </p:nvSpPr>
        <p:spPr>
          <a:xfrm>
            <a:off x="1344575" y="2363915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+mn-ea"/>
              </a:rPr>
              <a:t>项目测试展示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1F5B61-B39D-AE7A-F5A3-DE8D072BE777}"/>
              </a:ext>
            </a:extLst>
          </p:cNvPr>
          <p:cNvSpPr/>
          <p:nvPr/>
        </p:nvSpPr>
        <p:spPr>
          <a:xfrm>
            <a:off x="8341637" y="1472990"/>
            <a:ext cx="3114955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gradFill>
                  <a:gsLst>
                    <a:gs pos="0">
                      <a:srgbClr val="7E0C6E"/>
                    </a:gs>
                    <a:gs pos="33000">
                      <a:srgbClr val="7E0C6E"/>
                    </a:gs>
                    <a:gs pos="86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</a:t>
            </a:r>
            <a:endParaRPr lang="zh-CN" altLang="en-US" sz="19900" b="1" dirty="0">
              <a:gradFill>
                <a:gsLst>
                  <a:gs pos="0">
                    <a:srgbClr val="7E0C6E"/>
                  </a:gs>
                  <a:gs pos="33000">
                    <a:srgbClr val="7E0C6E"/>
                  </a:gs>
                  <a:gs pos="86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73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C08C-2722-70B0-0BC1-32EC4DD8B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3BFD3A-CB2D-9048-9CDF-36C7E5908CE2}"/>
              </a:ext>
            </a:extLst>
          </p:cNvPr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412CC2E-925C-4D4E-C6BB-0008FDDFEC3A}"/>
              </a:ext>
            </a:extLst>
          </p:cNvPr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C6A0D2F-0ADD-5BD3-B310-D28D93983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ACD54F-F70E-588E-ED1E-BC9E0BF38261}"/>
              </a:ext>
            </a:extLst>
          </p:cNvPr>
          <p:cNvSpPr/>
          <p:nvPr/>
        </p:nvSpPr>
        <p:spPr>
          <a:xfrm>
            <a:off x="695154" y="230578"/>
            <a:ext cx="7109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利用</a:t>
            </a:r>
            <a:r>
              <a:rPr lang="en-US" altLang="zh-CN" sz="2400" dirty="0"/>
              <a:t>Selenium</a:t>
            </a:r>
            <a:r>
              <a:rPr lang="zh-CN" altLang="en-US" sz="2400" dirty="0"/>
              <a:t>工具以及</a:t>
            </a:r>
            <a:r>
              <a:rPr lang="en-US" altLang="zh-CN" sz="2400" dirty="0" err="1"/>
              <a:t>Jmeter</a:t>
            </a:r>
            <a:r>
              <a:rPr lang="zh-CN" altLang="en-US" sz="2400" dirty="0"/>
              <a:t>工具对微服务进行测试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BBA88EB-3AA0-BA78-3A3C-2F315C879447}"/>
              </a:ext>
            </a:extLst>
          </p:cNvPr>
          <p:cNvGrpSpPr/>
          <p:nvPr/>
        </p:nvGrpSpPr>
        <p:grpSpPr>
          <a:xfrm>
            <a:off x="-1270" y="-6030"/>
            <a:ext cx="541138" cy="632650"/>
            <a:chOff x="-1270" y="-6030"/>
            <a:chExt cx="541138" cy="632650"/>
          </a:xfrm>
        </p:grpSpPr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0F75C88B-D294-746A-1249-09FF3713FDC2}"/>
                </a:ext>
              </a:extLst>
            </p:cNvPr>
            <p:cNvSpPr/>
            <p:nvPr/>
          </p:nvSpPr>
          <p:spPr>
            <a:xfrm rot="5400000">
              <a:off x="-42316" y="44436"/>
              <a:ext cx="623230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E0C6E"/>
                </a:solidFill>
              </a:endParaRPr>
            </a:p>
          </p:txBody>
        </p:sp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7EEFF61B-0271-D32E-5981-67A491837073}"/>
                </a:ext>
              </a:extLst>
            </p:cNvPr>
            <p:cNvSpPr/>
            <p:nvPr/>
          </p:nvSpPr>
          <p:spPr>
            <a:xfrm rot="5400000">
              <a:off x="43105" y="-50405"/>
              <a:ext cx="452388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26F631B-ACA9-4C66-9361-9393C9B59DF5}"/>
              </a:ext>
            </a:extLst>
          </p:cNvPr>
          <p:cNvSpPr txBox="1"/>
          <p:nvPr/>
        </p:nvSpPr>
        <p:spPr>
          <a:xfrm>
            <a:off x="539868" y="3308220"/>
            <a:ext cx="61187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Selenium</a:t>
            </a:r>
            <a:r>
              <a:rPr lang="zh-CN" altLang="en-US" sz="1200" b="1" dirty="0"/>
              <a:t>测试：</a:t>
            </a:r>
          </a:p>
          <a:p>
            <a:r>
              <a:rPr lang="zh-CN" altLang="en-US" sz="1200" dirty="0">
                <a:effectLst/>
              </a:rPr>
              <a:t>为了全面测试微服务系统中的各个微服务的功能是否正常，我们设计了如下六个测试场景：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场景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：点击商品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选择商品数量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填写个人信息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确定订单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下单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场景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：点击商品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选择商品数量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点击继续购买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重新选择商品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确定订单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下单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场景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：点击商品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选择商品数量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清空购物车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重新选择商品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确定订单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下单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场景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：切换价格单位为日元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点击商品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选择商品数量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确定订单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下单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场景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：点击商品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选择商品数量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加入购物车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返回主页面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重新选择商品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查看当前购物车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确定订单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下单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场景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：点击商品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选择商品数量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点击下方（</a:t>
            </a:r>
            <a:r>
              <a:rPr lang="en-US" altLang="zh-CN" sz="1200" b="1" dirty="0" err="1"/>
              <a:t>YouMayAlsoLike</a:t>
            </a:r>
            <a:r>
              <a:rPr lang="zh-CN" altLang="en-US" sz="1200" b="1" dirty="0"/>
              <a:t>）选项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重新选择商品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填写个人信息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确定订单</a:t>
            </a:r>
            <a:r>
              <a:rPr lang="en-US" altLang="zh-CN" sz="1200" b="1" dirty="0"/>
              <a:t>-&gt;</a:t>
            </a:r>
            <a:r>
              <a:rPr lang="zh-CN" altLang="en-US" sz="1200" b="1" dirty="0"/>
              <a:t>下单</a:t>
            </a:r>
          </a:p>
          <a:p>
            <a:r>
              <a:rPr lang="zh-CN" altLang="en-US" sz="1200" dirty="0">
                <a:effectLst/>
              </a:rPr>
              <a:t>针对每个场景，我们分别在</a:t>
            </a:r>
            <a:r>
              <a:rPr lang="en-US" altLang="zh-CN" sz="1200" dirty="0">
                <a:effectLst/>
              </a:rPr>
              <a:t>"Edge"</a:t>
            </a:r>
            <a:r>
              <a:rPr lang="zh-CN" altLang="en-US" sz="1200" dirty="0">
                <a:effectLst/>
              </a:rPr>
              <a:t>，</a:t>
            </a:r>
            <a:r>
              <a:rPr lang="en-US" altLang="zh-CN" sz="1200" dirty="0">
                <a:effectLst/>
              </a:rPr>
              <a:t>"Chrome"</a:t>
            </a:r>
            <a:r>
              <a:rPr lang="zh-CN" altLang="en-US" sz="1200" dirty="0">
                <a:effectLst/>
              </a:rPr>
              <a:t>以及</a:t>
            </a:r>
            <a:r>
              <a:rPr lang="en-US" altLang="zh-CN" sz="1200" dirty="0">
                <a:effectLst/>
              </a:rPr>
              <a:t>"Firefox"</a:t>
            </a:r>
            <a:r>
              <a:rPr lang="zh-CN" altLang="en-US" sz="1200" dirty="0">
                <a:effectLst/>
              </a:rPr>
              <a:t>三种主流的浏览器上进行测试，并记录相关测试数据以及系统运行状态，包括：首页加载时间，平均交互响应时间，以及总执行时间，时间单位为秒。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44B315-C435-4E05-9CE9-A8E350352E24}"/>
              </a:ext>
            </a:extLst>
          </p:cNvPr>
          <p:cNvSpPr txBox="1"/>
          <p:nvPr/>
        </p:nvSpPr>
        <p:spPr>
          <a:xfrm>
            <a:off x="6658628" y="3308220"/>
            <a:ext cx="52378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effectLst/>
              </a:rPr>
              <a:t>Jmeter</a:t>
            </a:r>
            <a:r>
              <a:rPr lang="zh-CN" altLang="en-US" sz="1200" b="1" dirty="0">
                <a:effectLst/>
              </a:rPr>
              <a:t>测试：</a:t>
            </a:r>
            <a:endParaRPr lang="en-US" altLang="zh-CN" sz="1200" b="1" dirty="0">
              <a:effectLst/>
            </a:endParaRPr>
          </a:p>
          <a:p>
            <a:r>
              <a:rPr lang="zh-CN" altLang="en-US" sz="1200" dirty="0">
                <a:effectLst/>
              </a:rPr>
              <a:t>我们在此部分共模拟了两种负载情况，分别是：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在一秒内进行</a:t>
            </a:r>
            <a:r>
              <a:rPr lang="en-US" altLang="zh-CN" sz="1200" b="1" dirty="0"/>
              <a:t>20</a:t>
            </a:r>
            <a:r>
              <a:rPr lang="zh-CN" altLang="en-US" sz="1200" b="1" dirty="0"/>
              <a:t>次用户访问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每一秒增加一个用户访问，最多同时</a:t>
            </a:r>
            <a:r>
              <a:rPr lang="en-US" altLang="zh-CN" sz="1200" b="1" dirty="0"/>
              <a:t>20</a:t>
            </a:r>
            <a:r>
              <a:rPr lang="zh-CN" altLang="en-US" sz="1200" b="1" dirty="0"/>
              <a:t>个用户访问，持续</a:t>
            </a:r>
            <a:r>
              <a:rPr lang="en-US" altLang="zh-CN" sz="1200" b="1" dirty="0"/>
              <a:t>120</a:t>
            </a:r>
            <a:r>
              <a:rPr lang="zh-CN" altLang="en-US" sz="1200" b="1" dirty="0"/>
              <a:t>秒</a:t>
            </a:r>
          </a:p>
          <a:p>
            <a:endParaRPr lang="en-US" altLang="zh-CN" sz="1200" dirty="0">
              <a:effectLst/>
            </a:endParaRPr>
          </a:p>
          <a:p>
            <a:r>
              <a:rPr lang="zh-CN" altLang="en-US" sz="1200" dirty="0"/>
              <a:t>第一个测试模拟了高并发访问场景，目的是评估系统在短时间内处理大量请求时的响应能力和稳定性。</a:t>
            </a:r>
          </a:p>
          <a:p>
            <a:r>
              <a:rPr lang="zh-CN" altLang="en-US" sz="1200" dirty="0"/>
              <a:t>第二个测试模拟了实际用户访问量增长的场景，目的是观察系统稳定性和吞吐能力。</a:t>
            </a:r>
          </a:p>
          <a:p>
            <a:endParaRPr lang="en-US" altLang="zh-CN" sz="1200" dirty="0"/>
          </a:p>
          <a:p>
            <a:r>
              <a:rPr lang="zh-CN" altLang="en-US" sz="1200" dirty="0">
                <a:effectLst/>
              </a:rPr>
              <a:t>我们针对每一种测试场景均进行了这两种负载情况的压力测试，在测试的过程中我们观察系统的运行状态并记录相关测试数据。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820C83-B87A-4E16-BCE8-10B466E8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0" y="982423"/>
            <a:ext cx="5405796" cy="22179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F190B4-43C0-412F-AE8C-8DB1DC198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215" y="906819"/>
            <a:ext cx="4782065" cy="240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5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C08C-2722-70B0-0BC1-32EC4DD8B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3BFD3A-CB2D-9048-9CDF-36C7E5908CE2}"/>
              </a:ext>
            </a:extLst>
          </p:cNvPr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412CC2E-925C-4D4E-C6BB-0008FDDFEC3A}"/>
              </a:ext>
            </a:extLst>
          </p:cNvPr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C6A0D2F-0ADD-5BD3-B310-D28D93983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ACD54F-F70E-588E-ED1E-BC9E0BF38261}"/>
              </a:ext>
            </a:extLst>
          </p:cNvPr>
          <p:cNvSpPr/>
          <p:nvPr/>
        </p:nvSpPr>
        <p:spPr>
          <a:xfrm>
            <a:off x="695154" y="230578"/>
            <a:ext cx="7212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利用</a:t>
            </a:r>
            <a:r>
              <a:rPr lang="en-US" altLang="zh-CN" sz="2400" dirty="0"/>
              <a:t>Selenium</a:t>
            </a:r>
            <a:r>
              <a:rPr lang="zh-CN" altLang="en-US" sz="2400" dirty="0"/>
              <a:t>工具以及</a:t>
            </a:r>
            <a:r>
              <a:rPr lang="en-US" altLang="zh-CN" sz="2400" dirty="0" err="1"/>
              <a:t>Jmeter</a:t>
            </a:r>
            <a:r>
              <a:rPr lang="zh-CN" altLang="en-US" sz="2400" dirty="0"/>
              <a:t>工具对微服务进行测试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BBA88EB-3AA0-BA78-3A3C-2F315C879447}"/>
              </a:ext>
            </a:extLst>
          </p:cNvPr>
          <p:cNvGrpSpPr/>
          <p:nvPr/>
        </p:nvGrpSpPr>
        <p:grpSpPr>
          <a:xfrm>
            <a:off x="-1270" y="-6030"/>
            <a:ext cx="541138" cy="632650"/>
            <a:chOff x="-1270" y="-6030"/>
            <a:chExt cx="541138" cy="632650"/>
          </a:xfrm>
        </p:grpSpPr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0F75C88B-D294-746A-1249-09FF3713FDC2}"/>
                </a:ext>
              </a:extLst>
            </p:cNvPr>
            <p:cNvSpPr/>
            <p:nvPr/>
          </p:nvSpPr>
          <p:spPr>
            <a:xfrm rot="5400000">
              <a:off x="-42316" y="44436"/>
              <a:ext cx="623230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E0C6E"/>
                </a:solidFill>
              </a:endParaRPr>
            </a:p>
          </p:txBody>
        </p:sp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7EEFF61B-0271-D32E-5981-67A491837073}"/>
                </a:ext>
              </a:extLst>
            </p:cNvPr>
            <p:cNvSpPr/>
            <p:nvPr/>
          </p:nvSpPr>
          <p:spPr>
            <a:xfrm rot="5400000">
              <a:off x="43105" y="-50405"/>
              <a:ext cx="452388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4938400-3CC4-56FF-DA3D-2C232461F7AF}"/>
              </a:ext>
            </a:extLst>
          </p:cNvPr>
          <p:cNvSpPr txBox="1"/>
          <p:nvPr/>
        </p:nvSpPr>
        <p:spPr>
          <a:xfrm>
            <a:off x="269299" y="980361"/>
            <a:ext cx="552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所收集到的测试结果（篇幅原因只展示部分）：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D96516-AE9B-4839-B48C-DC36E4800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92" y="1892156"/>
            <a:ext cx="5347977" cy="32690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6C25F82-2A7D-4D0C-8578-596C6B979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30" y="973581"/>
            <a:ext cx="5298032" cy="22635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B32C3C7-FA7B-4ABE-B820-8A7BAB0B9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30" y="3428484"/>
            <a:ext cx="5298032" cy="220109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B46243E-B2ED-4257-81C6-2F820D220D2F}"/>
              </a:ext>
            </a:extLst>
          </p:cNvPr>
          <p:cNvSpPr txBox="1"/>
          <p:nvPr/>
        </p:nvSpPr>
        <p:spPr>
          <a:xfrm>
            <a:off x="269299" y="5425099"/>
            <a:ext cx="5522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Chrome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浏览器下表现整体最好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Firefox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浏览器下表现整体最差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6AB00E-1437-45A2-8F07-62EAFDB92E25}"/>
              </a:ext>
            </a:extLst>
          </p:cNvPr>
          <p:cNvSpPr txBox="1"/>
          <p:nvPr/>
        </p:nvSpPr>
        <p:spPr>
          <a:xfrm>
            <a:off x="6094730" y="5686062"/>
            <a:ext cx="5522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系统在两种不同的负载压力测试下表现均较为优秀，符合预期</a:t>
            </a:r>
          </a:p>
        </p:txBody>
      </p:sp>
    </p:spTree>
    <p:extLst>
      <p:ext uri="{BB962C8B-B14F-4D97-AF65-F5344CB8AC3E}">
        <p14:creationId xmlns:p14="http://schemas.microsoft.com/office/powerpoint/2010/main" val="349860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E6871-3AF8-3BC8-EEF4-54490C94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A9A0E3E-3901-3A6F-0666-6C81B75606AD}"/>
              </a:ext>
            </a:extLst>
          </p:cNvPr>
          <p:cNvSpPr/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566238A-3696-4EE5-70ED-A084B3495D01}"/>
              </a:ext>
            </a:extLst>
          </p:cNvPr>
          <p:cNvSpPr/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5435600"/>
              <a:gd name="connsiteY0" fmla="*/ 0 h 6858000"/>
              <a:gd name="connsiteX1" fmla="*/ 3247144 w 5435600"/>
              <a:gd name="connsiteY1" fmla="*/ 0 h 6858000"/>
              <a:gd name="connsiteX2" fmla="*/ 3345299 w 5435600"/>
              <a:gd name="connsiteY2" fmla="*/ 50273 h 6858000"/>
              <a:gd name="connsiteX3" fmla="*/ 5435600 w 5435600"/>
              <a:gd name="connsiteY3" fmla="*/ 3562350 h 6858000"/>
              <a:gd name="connsiteX4" fmla="*/ 3982100 w 5435600"/>
              <a:gd name="connsiteY4" fmla="*/ 6644431 h 6858000"/>
              <a:gd name="connsiteX5" fmla="*/ 3696498 w 5435600"/>
              <a:gd name="connsiteY5" fmla="*/ 6858000 h 6858000"/>
              <a:gd name="connsiteX6" fmla="*/ 0 w 543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6858000">
                <a:moveTo>
                  <a:pt x="0" y="0"/>
                </a:moveTo>
                <a:lnTo>
                  <a:pt x="3247144" y="0"/>
                </a:lnTo>
                <a:lnTo>
                  <a:pt x="3345299" y="50273"/>
                </a:lnTo>
                <a:cubicBezTo>
                  <a:pt x="4590377" y="726639"/>
                  <a:pt x="5435600" y="2045788"/>
                  <a:pt x="5435600" y="3562350"/>
                </a:cubicBezTo>
                <a:cubicBezTo>
                  <a:pt x="5435600" y="4803174"/>
                  <a:pt x="4869789" y="5911845"/>
                  <a:pt x="3982100" y="6644431"/>
                </a:cubicBezTo>
                <a:lnTo>
                  <a:pt x="36964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E0C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792B90-35B8-0DDB-E49F-EC46E0D6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F1A5D"/>
              </a:clrFrom>
              <a:clrTo>
                <a:srgbClr val="6F1A5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2400300" cy="10201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A9B1C86-A180-B723-B796-3164FA36C46D}"/>
              </a:ext>
            </a:extLst>
          </p:cNvPr>
          <p:cNvSpPr/>
          <p:nvPr/>
        </p:nvSpPr>
        <p:spPr>
          <a:xfrm>
            <a:off x="213502" y="637403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1618EC1-57D6-27AA-379D-CF894FD46545}"/>
              </a:ext>
            </a:extLst>
          </p:cNvPr>
          <p:cNvGrpSpPr/>
          <p:nvPr/>
        </p:nvGrpSpPr>
        <p:grpSpPr>
          <a:xfrm>
            <a:off x="0" y="0"/>
            <a:ext cx="7785100" cy="6858000"/>
            <a:chOff x="0" y="0"/>
            <a:chExt cx="5867400" cy="6858000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2D6F9FE0-0F05-3A4A-2B2F-745E2DE6E4E8}"/>
                </a:ext>
              </a:extLst>
            </p:cNvPr>
            <p:cNvSpPr/>
            <p:nvPr/>
          </p:nvSpPr>
          <p:spPr>
            <a:xfrm>
              <a:off x="0" y="0"/>
              <a:ext cx="5867400" cy="6858000"/>
            </a:xfrm>
            <a:custGeom>
              <a:avLst/>
              <a:gdLst>
                <a:gd name="connsiteX0" fmla="*/ 0 w 5435600"/>
                <a:gd name="connsiteY0" fmla="*/ 0 h 6858000"/>
                <a:gd name="connsiteX1" fmla="*/ 3247144 w 5435600"/>
                <a:gd name="connsiteY1" fmla="*/ 0 h 6858000"/>
                <a:gd name="connsiteX2" fmla="*/ 3345299 w 5435600"/>
                <a:gd name="connsiteY2" fmla="*/ 50273 h 6858000"/>
                <a:gd name="connsiteX3" fmla="*/ 5435600 w 5435600"/>
                <a:gd name="connsiteY3" fmla="*/ 3562350 h 6858000"/>
                <a:gd name="connsiteX4" fmla="*/ 3982100 w 5435600"/>
                <a:gd name="connsiteY4" fmla="*/ 6644431 h 6858000"/>
                <a:gd name="connsiteX5" fmla="*/ 3696498 w 5435600"/>
                <a:gd name="connsiteY5" fmla="*/ 6858000 h 6858000"/>
                <a:gd name="connsiteX6" fmla="*/ 0 w 54356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5600" h="6858000">
                  <a:moveTo>
                    <a:pt x="0" y="0"/>
                  </a:moveTo>
                  <a:lnTo>
                    <a:pt x="3247144" y="0"/>
                  </a:lnTo>
                  <a:lnTo>
                    <a:pt x="3345299" y="50273"/>
                  </a:lnTo>
                  <a:cubicBezTo>
                    <a:pt x="4590377" y="726639"/>
                    <a:pt x="5435600" y="2045788"/>
                    <a:pt x="5435600" y="3562350"/>
                  </a:cubicBezTo>
                  <a:cubicBezTo>
                    <a:pt x="5435600" y="4803174"/>
                    <a:pt x="4869789" y="5911845"/>
                    <a:pt x="3982100" y="6644431"/>
                  </a:cubicBezTo>
                  <a:lnTo>
                    <a:pt x="3696498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001FF10-FA22-0EC7-B0B0-607FC854623D}"/>
                </a:ext>
              </a:extLst>
            </p:cNvPr>
            <p:cNvSpPr/>
            <p:nvPr/>
          </p:nvSpPr>
          <p:spPr>
            <a:xfrm>
              <a:off x="4801376" y="965095"/>
              <a:ext cx="495300" cy="49530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EE97A4-C279-2376-1C0E-E3A6DDA25A57}"/>
                </a:ext>
              </a:extLst>
            </p:cNvPr>
            <p:cNvSpPr/>
            <p:nvPr/>
          </p:nvSpPr>
          <p:spPr>
            <a:xfrm>
              <a:off x="5470059" y="4805826"/>
              <a:ext cx="247650" cy="247650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3BF42D-7A21-B766-8332-6B3333C20CC7}"/>
                </a:ext>
              </a:extLst>
            </p:cNvPr>
            <p:cNvSpPr/>
            <p:nvPr/>
          </p:nvSpPr>
          <p:spPr>
            <a:xfrm>
              <a:off x="4677551" y="6232498"/>
              <a:ext cx="123825" cy="123825"/>
            </a:xfrm>
            <a:prstGeom prst="ellipse">
              <a:avLst/>
            </a:prstGeom>
            <a:solidFill>
              <a:srgbClr val="7E0C6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0DF05AF-2AF5-931C-9321-C03628199CC1}"/>
              </a:ext>
            </a:extLst>
          </p:cNvPr>
          <p:cNvSpPr/>
          <p:nvPr/>
        </p:nvSpPr>
        <p:spPr>
          <a:xfrm>
            <a:off x="959854" y="2363915"/>
            <a:ext cx="55707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+mn-ea"/>
              </a:rPr>
              <a:t>故障注入与监控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D3A5B32-EDD8-454F-4760-2D1A02AD2E98}"/>
              </a:ext>
            </a:extLst>
          </p:cNvPr>
          <p:cNvSpPr/>
          <p:nvPr/>
        </p:nvSpPr>
        <p:spPr>
          <a:xfrm>
            <a:off x="8341637" y="1472990"/>
            <a:ext cx="3114955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gradFill>
                  <a:gsLst>
                    <a:gs pos="0">
                      <a:srgbClr val="7E0C6E"/>
                    </a:gs>
                    <a:gs pos="33000">
                      <a:srgbClr val="7E0C6E"/>
                    </a:gs>
                    <a:gs pos="86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03</a:t>
            </a:r>
            <a:endParaRPr lang="zh-CN" altLang="en-US" sz="19900" b="1" dirty="0">
              <a:gradFill>
                <a:gsLst>
                  <a:gs pos="0">
                    <a:srgbClr val="7E0C6E"/>
                  </a:gs>
                  <a:gs pos="33000">
                    <a:srgbClr val="7E0C6E"/>
                  </a:gs>
                  <a:gs pos="86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8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C08C-2722-70B0-0BC1-32EC4DD8B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3BFD3A-CB2D-9048-9CDF-36C7E5908CE2}"/>
              </a:ext>
            </a:extLst>
          </p:cNvPr>
          <p:cNvSpPr/>
          <p:nvPr/>
        </p:nvSpPr>
        <p:spPr>
          <a:xfrm>
            <a:off x="-1270" y="6159357"/>
            <a:ext cx="12192000" cy="698643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412CC2E-925C-4D4E-C6BB-0008FDDFEC3A}"/>
              </a:ext>
            </a:extLst>
          </p:cNvPr>
          <p:cNvCxnSpPr/>
          <p:nvPr/>
        </p:nvCxnSpPr>
        <p:spPr>
          <a:xfrm>
            <a:off x="0" y="800100"/>
            <a:ext cx="11836400" cy="0"/>
          </a:xfrm>
          <a:prstGeom prst="line">
            <a:avLst/>
          </a:prstGeom>
          <a:ln w="3810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C6A0D2F-0ADD-5BD3-B310-D28D93983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45" y="151101"/>
            <a:ext cx="1643560" cy="5815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ACD54F-F70E-588E-ED1E-BC9E0BF38261}"/>
              </a:ext>
            </a:extLst>
          </p:cNvPr>
          <p:cNvSpPr/>
          <p:nvPr/>
        </p:nvSpPr>
        <p:spPr>
          <a:xfrm>
            <a:off x="695154" y="230578"/>
            <a:ext cx="7109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利用 </a:t>
            </a:r>
            <a:r>
              <a:rPr lang="en-US" altLang="zh-CN" sz="2400" dirty="0"/>
              <a:t>Prometheus &amp; Grafana </a:t>
            </a:r>
            <a:r>
              <a:rPr lang="zh-CN" altLang="en-US" sz="2400" dirty="0"/>
              <a:t>工具进行数据采集与维护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BBA88EB-3AA0-BA78-3A3C-2F315C879447}"/>
              </a:ext>
            </a:extLst>
          </p:cNvPr>
          <p:cNvGrpSpPr/>
          <p:nvPr/>
        </p:nvGrpSpPr>
        <p:grpSpPr>
          <a:xfrm>
            <a:off x="-1270" y="-6030"/>
            <a:ext cx="541138" cy="632650"/>
            <a:chOff x="-1270" y="-6030"/>
            <a:chExt cx="541138" cy="632650"/>
          </a:xfrm>
        </p:grpSpPr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0F75C88B-D294-746A-1249-09FF3713FDC2}"/>
                </a:ext>
              </a:extLst>
            </p:cNvPr>
            <p:cNvSpPr/>
            <p:nvPr/>
          </p:nvSpPr>
          <p:spPr>
            <a:xfrm rot="5400000">
              <a:off x="-42316" y="44436"/>
              <a:ext cx="623230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E0C6E"/>
                </a:solidFill>
              </a:endParaRPr>
            </a:p>
          </p:txBody>
        </p:sp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7EEFF61B-0271-D32E-5981-67A491837073}"/>
                </a:ext>
              </a:extLst>
            </p:cNvPr>
            <p:cNvSpPr/>
            <p:nvPr/>
          </p:nvSpPr>
          <p:spPr>
            <a:xfrm rot="5400000">
              <a:off x="43105" y="-50405"/>
              <a:ext cx="452388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4938400-3CC4-56FF-DA3D-2C232461F7AF}"/>
              </a:ext>
            </a:extLst>
          </p:cNvPr>
          <p:cNvSpPr txBox="1"/>
          <p:nvPr/>
        </p:nvSpPr>
        <p:spPr>
          <a:xfrm>
            <a:off x="338883" y="4264572"/>
            <a:ext cx="5522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同第二次实验，产看部署命令，需要我们的项目里面具有包含监控相关的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Kubernetes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资源定义文件，而在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hlinkClick r:id="rId4"/>
              </a:rPr>
              <a:t>Online-Boutique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这一服务源码中并未有相关定义，所以需要我们自行编写监控相关资源的定义文件。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FE5E5C-EA14-5DE2-4655-7CE04A29762B}"/>
              </a:ext>
            </a:extLst>
          </p:cNvPr>
          <p:cNvSpPr txBox="1"/>
          <p:nvPr/>
        </p:nvSpPr>
        <p:spPr>
          <a:xfrm>
            <a:off x="6096000" y="4772025"/>
            <a:ext cx="496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剩余流程与第二次实验基本一致，上图为部署完成后 </a:t>
            </a:r>
            <a:r>
              <a:rPr lang="en-US" altLang="zh-CN" dirty="0"/>
              <a:t>Grafana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的具体数据演示。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AAEBD4-ACA1-CB90-FECC-8B8CDC8A3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34" y="1509398"/>
            <a:ext cx="5522165" cy="20264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F25A9D-6C69-2609-48D1-40A632FA83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103" y="1045984"/>
            <a:ext cx="5721934" cy="32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1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2208</Words>
  <Application>Microsoft Office PowerPoint</Application>
  <PresentationFormat>宽屏</PresentationFormat>
  <Paragraphs>162</Paragraphs>
  <Slides>19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方正粗黑宋简体</vt:lpstr>
      <vt:lpstr>方正姚体</vt:lpstr>
      <vt:lpstr>华文楷体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林 毛</cp:lastModifiedBy>
  <cp:revision>41</cp:revision>
  <dcterms:created xsi:type="dcterms:W3CDTF">2020-04-28T03:38:13Z</dcterms:created>
  <dcterms:modified xsi:type="dcterms:W3CDTF">2025-06-09T08:08:26Z</dcterms:modified>
</cp:coreProperties>
</file>